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3"/>
  </p:notesMasterIdLst>
  <p:handoutMasterIdLst>
    <p:handoutMasterId r:id="rId54"/>
  </p:handoutMasterIdLst>
  <p:sldIdLst>
    <p:sldId id="256" r:id="rId3"/>
    <p:sldId id="298" r:id="rId4"/>
    <p:sldId id="299" r:id="rId5"/>
    <p:sldId id="319" r:id="rId6"/>
    <p:sldId id="259" r:id="rId7"/>
    <p:sldId id="330" r:id="rId8"/>
    <p:sldId id="302" r:id="rId9"/>
    <p:sldId id="332" r:id="rId10"/>
    <p:sldId id="333" r:id="rId11"/>
    <p:sldId id="334" r:id="rId12"/>
    <p:sldId id="335" r:id="rId13"/>
    <p:sldId id="336" r:id="rId14"/>
    <p:sldId id="321" r:id="rId15"/>
    <p:sldId id="322" r:id="rId16"/>
    <p:sldId id="331" r:id="rId17"/>
    <p:sldId id="323" r:id="rId18"/>
    <p:sldId id="324" r:id="rId19"/>
    <p:sldId id="320" r:id="rId20"/>
    <p:sldId id="352" r:id="rId21"/>
    <p:sldId id="258" r:id="rId22"/>
    <p:sldId id="353" r:id="rId23"/>
    <p:sldId id="338" r:id="rId24"/>
    <p:sldId id="339" r:id="rId25"/>
    <p:sldId id="340" r:id="rId26"/>
    <p:sldId id="354" r:id="rId27"/>
    <p:sldId id="355" r:id="rId28"/>
    <p:sldId id="347" r:id="rId29"/>
    <p:sldId id="295" r:id="rId30"/>
    <p:sldId id="349" r:id="rId31"/>
    <p:sldId id="303" r:id="rId32"/>
    <p:sldId id="305" r:id="rId33"/>
    <p:sldId id="307" r:id="rId34"/>
    <p:sldId id="311" r:id="rId35"/>
    <p:sldId id="308" r:id="rId36"/>
    <p:sldId id="304" r:id="rId37"/>
    <p:sldId id="312" r:id="rId38"/>
    <p:sldId id="310" r:id="rId39"/>
    <p:sldId id="313" r:id="rId40"/>
    <p:sldId id="314" r:id="rId41"/>
    <p:sldId id="350" r:id="rId42"/>
    <p:sldId id="316" r:id="rId43"/>
    <p:sldId id="317" r:id="rId44"/>
    <p:sldId id="351" r:id="rId45"/>
    <p:sldId id="264" r:id="rId46"/>
    <p:sldId id="285" r:id="rId47"/>
    <p:sldId id="283" r:id="rId48"/>
    <p:sldId id="286" r:id="rId49"/>
    <p:sldId id="284" r:id="rId50"/>
    <p:sldId id="287" r:id="rId51"/>
    <p:sldId id="288" r:id="rId52"/>
  </p:sldIdLst>
  <p:sldSz cx="12192000" cy="6858000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1" autoAdjust="0"/>
    <p:restoredTop sz="88848" autoAdjust="0"/>
  </p:normalViewPr>
  <p:slideViewPr>
    <p:cSldViewPr snapToGrid="0">
      <p:cViewPr varScale="1">
        <p:scale>
          <a:sx n="65" d="100"/>
          <a:sy n="65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86BF3-FC5F-4634-AB4B-EA445ABF6EAB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E0DED-3201-4D4A-9428-9A9C149F72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646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30975-20DD-4C08-AD9A-FD26596FD809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D683F-EFD3-4F90-AE1D-0825A44CD9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36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D683F-EFD3-4F90-AE1D-0825A44CD92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06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D683F-EFD3-4F90-AE1D-0825A44CD92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12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8CAVEDU投影片母片設計-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ctrTitle"/>
          </p:nvPr>
        </p:nvSpPr>
        <p:spPr>
          <a:xfrm>
            <a:off x="914400" y="3228976"/>
            <a:ext cx="10363200" cy="1014942"/>
          </a:xfrm>
        </p:spPr>
        <p:txBody>
          <a:bodyPr/>
          <a:lstStyle>
            <a:lvl1pPr>
              <a:defRPr b="1" i="0">
                <a:latin typeface="Heiti TC Medium"/>
                <a:ea typeface="Heiti TC Medium"/>
                <a:cs typeface="Heiti TC Medium"/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子標題 2"/>
          <p:cNvSpPr>
            <a:spLocks noGrp="1"/>
          </p:cNvSpPr>
          <p:nvPr>
            <p:ph type="subTitle" idx="1"/>
          </p:nvPr>
        </p:nvSpPr>
        <p:spPr>
          <a:xfrm>
            <a:off x="1828800" y="4373034"/>
            <a:ext cx="8534400" cy="61171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iti TC Light"/>
                <a:ea typeface="Heiti TC Light"/>
                <a:cs typeface="Heiti TC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850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333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011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 descr="2018CAVEDU投影片母片設計-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4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67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3311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圖片 7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9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59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pic>
        <p:nvPicPr>
          <p:cNvPr id="7" name="圖片 6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" y="0"/>
            <a:ext cx="12192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58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5" name="圖片 4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95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圖片 7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8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609600" y="1333500"/>
            <a:ext cx="10972800" cy="781050"/>
          </a:xfrm>
        </p:spPr>
        <p:txBody>
          <a:bodyPr>
            <a:normAutofit/>
          </a:bodyPr>
          <a:lstStyle>
            <a:lvl1pPr algn="l">
              <a:defRPr sz="4000" b="1" i="0">
                <a:latin typeface="Heiti TC Medium"/>
                <a:ea typeface="Heiti TC Medium"/>
                <a:cs typeface="Heiti TC Medium"/>
              </a:defRPr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609600" y="2370667"/>
            <a:ext cx="10972800" cy="3374496"/>
          </a:xfrm>
        </p:spPr>
        <p:txBody>
          <a:bodyPr/>
          <a:lstStyle>
            <a:lvl1pPr>
              <a:defRPr b="0" i="0">
                <a:latin typeface="Heiti TC Light"/>
                <a:ea typeface="Heiti TC Light"/>
                <a:cs typeface="Heiti TC Light"/>
              </a:defRPr>
            </a:lvl1pPr>
            <a:lvl2pPr>
              <a:defRPr b="0" i="0">
                <a:latin typeface="Heiti TC Light"/>
                <a:ea typeface="Heiti TC Light"/>
                <a:cs typeface="Heiti TC Light"/>
              </a:defRPr>
            </a:lvl2pPr>
            <a:lvl3pPr>
              <a:defRPr b="0" i="0">
                <a:latin typeface="Heiti TC Light"/>
                <a:ea typeface="Heiti TC Light"/>
                <a:cs typeface="Heiti TC Light"/>
              </a:defRPr>
            </a:lvl3pPr>
            <a:lvl4pPr>
              <a:defRPr b="0" i="0">
                <a:latin typeface="Heiti TC Light"/>
                <a:ea typeface="Heiti TC Light"/>
                <a:cs typeface="Heiti TC Light"/>
              </a:defRPr>
            </a:lvl4pPr>
            <a:lvl5pPr>
              <a:defRPr b="0" i="0">
                <a:latin typeface="Heiti TC Light"/>
                <a:ea typeface="Heiti TC Light"/>
                <a:cs typeface="Heiti TC Light"/>
              </a:defRPr>
            </a:lvl5pPr>
          </a:lstStyle>
          <a:p>
            <a:pPr lvl="0"/>
            <a:r>
              <a:rPr kumimoji="1" lang="zh-TW" altLang="en-US" smtClean="0"/>
              <a:t>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19064"/>
          <a:stretch/>
        </p:blipFill>
        <p:spPr>
          <a:xfrm>
            <a:off x="6957897" y="218541"/>
            <a:ext cx="2523742" cy="10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50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圖片 7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34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86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3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19064"/>
          <a:stretch/>
        </p:blipFill>
        <p:spPr>
          <a:xfrm>
            <a:off x="6957897" y="218541"/>
            <a:ext cx="2523742" cy="10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dirty="0" smtClean="0"/>
              <a:t>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</a:p>
          <a:p>
            <a:pPr lvl="4"/>
            <a:r>
              <a:rPr kumimoji="1" lang="zh-TW" altLang="en-US" dirty="0" smtClean="0"/>
              <a:t>第五層</a:t>
            </a:r>
            <a:endParaRPr kumimoji="1"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19064"/>
          <a:stretch/>
        </p:blipFill>
        <p:spPr>
          <a:xfrm>
            <a:off x="6957897" y="218541"/>
            <a:ext cx="2523742" cy="10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5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19064"/>
          <a:stretch/>
        </p:blipFill>
        <p:spPr>
          <a:xfrm>
            <a:off x="6957897" y="218541"/>
            <a:ext cx="2523742" cy="10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236180"/>
            <a:ext cx="10972800" cy="1143000"/>
          </a:xfrm>
        </p:spPr>
        <p:txBody>
          <a:bodyPr/>
          <a:lstStyle/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19064"/>
          <a:stretch/>
        </p:blipFill>
        <p:spPr>
          <a:xfrm>
            <a:off x="6957897" y="218541"/>
            <a:ext cx="2523742" cy="10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84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94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8CAVEDU投影片母片設計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84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26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288E4-39AC-4BE3-BF20-D7501123F38D}" type="datetimeFigureOut">
              <a:rPr lang="zh-TW" altLang="en-US" smtClean="0"/>
              <a:t>2018/7/21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C81EC-4C12-4F52-8537-700678616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58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F069C0-B204-604B-AC0A-D3D4E44EB1FA}" type="datetimeFigureOut">
              <a:rPr kumimoji="1" lang="zh-TW" altLang="en-US" smtClean="0"/>
              <a:t>2018/7/21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DF4C-C723-0D4F-994E-AB07B1D703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236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arduino.cc/arduino-m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dfrobot.com/product-1025.html?tracking=5a461dcf7695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dfrobot.com/wiki/index.php/PH_meter(SKU:_SEN0161)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dfrobot.com/product-1123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fYD8JZ1wK4" TargetMode="External"/><Relationship Id="rId2" Type="http://schemas.openxmlformats.org/officeDocument/2006/relationships/hyperlink" Target="https://www.dfrobot.com/wiki/index.php/Analog_EC_Meter_SKU:DFR03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frobot.com/blog-679.html" TargetMode="External"/><Relationship Id="rId2" Type="http://schemas.openxmlformats.org/officeDocument/2006/relationships/hyperlink" Target="https://www.dfrobot.com/blog-835.html?tracking=5a5318613f36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dfrobot.com/product-1649.html" TargetMode="External"/><Relationship Id="rId4" Type="http://schemas.openxmlformats.org/officeDocument/2006/relationships/hyperlink" Target="http://www.dfrobot.com.cn/community/thread-26733-1-1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iki.seeedstudio.com/Lipo_Rider_Pr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icshop.com.tw/product_info.php/products_id/1247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hop.com.tw/product_info.php/products_id/17636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icshop.com.tw/product_info.php/products_id/2133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buy.sigfox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iki.seeedstudio.com/Lipo_Rider_Pr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kItONEDevGroup/LASS/tree/master/WaterBox_v1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.dropbox.com/doc/LASS-2018-y4zBZnbVZScIB3uVHC0CR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ghty-Net/MTDuino/tree/master/SFM2CWW001" TargetMode="External"/><Relationship Id="rId2" Type="http://schemas.openxmlformats.org/officeDocument/2006/relationships/hyperlink" Target="http://www.mightynet.co/produ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水感測工作坊：開源水感測</a:t>
            </a:r>
          </a:p>
        </p:txBody>
      </p:sp>
      <p:sp>
        <p:nvSpPr>
          <p:cNvPr id="7" name="副標題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使用者與開發者大會</a:t>
            </a:r>
          </a:p>
        </p:txBody>
      </p:sp>
    </p:spTree>
    <p:extLst>
      <p:ext uri="{BB962C8B-B14F-4D97-AF65-F5344CB8AC3E}">
        <p14:creationId xmlns:p14="http://schemas.microsoft.com/office/powerpoint/2010/main" val="1746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Mtduino</a:t>
            </a:r>
            <a:r>
              <a:rPr lang="en-US" altLang="zh-TW" dirty="0"/>
              <a:t> Pin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134" y="2104667"/>
            <a:ext cx="9182345" cy="47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Mtduino</a:t>
            </a:r>
            <a:r>
              <a:rPr lang="zh-TW" altLang="en-US" dirty="0" smtClean="0"/>
              <a:t> 規格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7176" y="1587562"/>
            <a:ext cx="6873612" cy="52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MTDuino</a:t>
            </a:r>
            <a:r>
              <a:rPr lang="en-US" altLang="zh-TW" dirty="0" smtClean="0"/>
              <a:t> Feature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Power</a:t>
            </a:r>
          </a:p>
          <a:p>
            <a:pPr lvl="1"/>
            <a:r>
              <a:rPr lang="en-US" altLang="zh-TW" dirty="0" smtClean="0"/>
              <a:t>External </a:t>
            </a:r>
            <a:r>
              <a:rPr lang="en-US" altLang="zh-TW" dirty="0"/>
              <a:t>power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MicroUSB</a:t>
            </a:r>
            <a:endParaRPr lang="en-US" altLang="zh-TW" dirty="0" smtClean="0"/>
          </a:p>
          <a:p>
            <a:r>
              <a:rPr lang="en-US" altLang="zh-TW" dirty="0" smtClean="0"/>
              <a:t>INPUT/OUTPUT</a:t>
            </a:r>
          </a:p>
          <a:p>
            <a:pPr lvl="1"/>
            <a:r>
              <a:rPr lang="en-US" altLang="zh-TW" dirty="0" smtClean="0"/>
              <a:t>3.3V</a:t>
            </a:r>
          </a:p>
          <a:p>
            <a:pPr lvl="1"/>
            <a:r>
              <a:rPr lang="en-US" altLang="zh-TW" dirty="0" smtClean="0"/>
              <a:t>7mA</a:t>
            </a:r>
          </a:p>
          <a:p>
            <a:pPr lvl="1"/>
            <a:r>
              <a:rPr lang="en-US" altLang="zh-TW" dirty="0"/>
              <a:t>internal pull-up </a:t>
            </a:r>
            <a:r>
              <a:rPr lang="en-US" altLang="zh-TW" dirty="0" smtClean="0"/>
              <a:t>resistor</a:t>
            </a:r>
            <a:r>
              <a:rPr lang="zh-TW" altLang="en-US" dirty="0" smtClean="0"/>
              <a:t>：</a:t>
            </a:r>
            <a:r>
              <a:rPr lang="en-US" altLang="zh-TW" dirty="0" smtClean="0"/>
              <a:t>20~60Komh</a:t>
            </a:r>
          </a:p>
          <a:p>
            <a:r>
              <a:rPr lang="en-US" altLang="zh-TW" dirty="0" err="1" smtClean="0"/>
              <a:t>SigFox</a:t>
            </a:r>
            <a:endParaRPr lang="en-US" altLang="zh-TW" dirty="0" smtClean="0"/>
          </a:p>
          <a:p>
            <a:r>
              <a:rPr lang="en-US" altLang="zh-TW" dirty="0" smtClean="0"/>
              <a:t>Chip Reference-</a:t>
            </a:r>
            <a:r>
              <a:rPr lang="en-US" altLang="zh-TW" dirty="0" smtClean="0">
                <a:hlinkClick r:id="rId2"/>
              </a:rPr>
              <a:t>LINK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69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PH</a:t>
            </a:r>
            <a:r>
              <a:rPr lang="zh-TW" altLang="en-US" dirty="0" smtClean="0">
                <a:hlinkClick r:id="rId2"/>
              </a:rPr>
              <a:t>感測器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altLang="zh-TW" dirty="0" smtClean="0"/>
          </a:p>
          <a:p>
            <a:r>
              <a:rPr lang="zh-TW" altLang="en-US" dirty="0" smtClean="0"/>
              <a:t>使用類比腳位偵測感測器數值</a:t>
            </a:r>
            <a:endParaRPr lang="en-US" altLang="zh-TW" dirty="0" smtClean="0"/>
          </a:p>
          <a:p>
            <a:r>
              <a:rPr lang="zh-TW" altLang="en-US" dirty="0" smtClean="0"/>
              <a:t>模組電</a:t>
            </a:r>
            <a:r>
              <a:rPr lang="zh-TW" altLang="en-US" dirty="0"/>
              <a:t>源</a:t>
            </a:r>
            <a:r>
              <a:rPr lang="en-US" altLang="zh-TW" dirty="0" smtClean="0"/>
              <a:t>: 5.00V</a:t>
            </a:r>
          </a:p>
          <a:p>
            <a:r>
              <a:rPr lang="zh-TW" altLang="en-US" dirty="0" smtClean="0"/>
              <a:t>測量範圍</a:t>
            </a:r>
            <a:r>
              <a:rPr lang="en-US" altLang="zh-TW" dirty="0" smtClean="0"/>
              <a:t> :0 - 14PH</a:t>
            </a:r>
          </a:p>
          <a:p>
            <a:r>
              <a:rPr lang="zh-TW" altLang="en-US" dirty="0" smtClean="0"/>
              <a:t>測量溫度</a:t>
            </a:r>
            <a:r>
              <a:rPr lang="en-US" altLang="zh-TW" dirty="0" smtClean="0"/>
              <a:t>: 0 - 60 ℃</a:t>
            </a:r>
          </a:p>
          <a:p>
            <a:r>
              <a:rPr lang="zh-TW" altLang="en-US" dirty="0" smtClean="0"/>
              <a:t>精度</a:t>
            </a:r>
            <a:r>
              <a:rPr lang="en-US" altLang="zh-TW" dirty="0" smtClean="0"/>
              <a:t> : ± 0.1pH (25 ℃)</a:t>
            </a:r>
          </a:p>
          <a:p>
            <a:r>
              <a:rPr lang="zh-TW" altLang="en-US" dirty="0" smtClean="0"/>
              <a:t>反應時</a:t>
            </a:r>
            <a:r>
              <a:rPr lang="zh-TW" altLang="en-US" dirty="0"/>
              <a:t>間</a:t>
            </a:r>
            <a:r>
              <a:rPr lang="en-US" altLang="zh-TW" dirty="0" smtClean="0"/>
              <a:t> : ≤ 1min</a:t>
            </a:r>
          </a:p>
          <a:p>
            <a:r>
              <a:rPr lang="en-US" altLang="zh-TW" dirty="0" smtClean="0"/>
              <a:t>pH </a:t>
            </a:r>
            <a:r>
              <a:rPr lang="zh-TW" altLang="en-US" dirty="0" smtClean="0"/>
              <a:t>感測器</a:t>
            </a:r>
            <a:r>
              <a:rPr lang="en-US" altLang="zh-TW" dirty="0" smtClean="0"/>
              <a:t>with BNC </a:t>
            </a:r>
            <a:r>
              <a:rPr lang="zh-TW" altLang="en-US" dirty="0" smtClean="0"/>
              <a:t>接頭</a:t>
            </a:r>
            <a:endParaRPr lang="en-US" altLang="zh-TW" dirty="0" smtClean="0"/>
          </a:p>
          <a:p>
            <a:r>
              <a:rPr lang="en-US" altLang="zh-TW" dirty="0" smtClean="0"/>
              <a:t>pH2.0 </a:t>
            </a:r>
            <a:r>
              <a:rPr lang="zh-TW" altLang="en-US" dirty="0" smtClean="0"/>
              <a:t>介面</a:t>
            </a:r>
            <a:r>
              <a:rPr lang="en-US" altLang="zh-TW" dirty="0" smtClean="0"/>
              <a:t> ( 3 foot patch )</a:t>
            </a:r>
            <a:endParaRPr lang="zh-TW" altLang="en-US" dirty="0"/>
          </a:p>
        </p:txBody>
      </p:sp>
      <p:pic>
        <p:nvPicPr>
          <p:cNvPr id="1026" name="Picture 2" descr="http://image.dfrobot.com/image/cache/6W4A8289-45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524" y="3319463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5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PH</a:t>
            </a:r>
            <a:r>
              <a:rPr lang="zh-TW" altLang="en-US" dirty="0">
                <a:hlinkClick r:id="rId2"/>
              </a:rPr>
              <a:t>感測</a:t>
            </a:r>
            <a:r>
              <a:rPr lang="zh-TW" altLang="en-US" dirty="0" smtClean="0">
                <a:hlinkClick r:id="rId2"/>
              </a:rPr>
              <a:t>器注意事項 </a:t>
            </a:r>
            <a:r>
              <a:rPr lang="en-US" altLang="zh-TW" dirty="0" smtClean="0"/>
              <a:t>From </a:t>
            </a:r>
            <a:r>
              <a:rPr lang="en-US" altLang="zh-TW" dirty="0" err="1" smtClean="0"/>
              <a:t>DFrobot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穩定的</a:t>
            </a:r>
            <a:r>
              <a:rPr lang="en-US" altLang="zh-TW" dirty="0" smtClean="0"/>
              <a:t>5V</a:t>
            </a:r>
            <a:r>
              <a:rPr lang="zh-TW" altLang="en-US" dirty="0" smtClean="0"/>
              <a:t>外接電源</a:t>
            </a:r>
            <a:endParaRPr lang="en-US" altLang="zh-TW" dirty="0" smtClean="0"/>
          </a:p>
          <a:p>
            <a:r>
              <a:rPr lang="zh-TW" altLang="en-US" dirty="0" smtClean="0"/>
              <a:t>活性</a:t>
            </a:r>
            <a:r>
              <a:rPr lang="zh-TW" altLang="en-US" dirty="0"/>
              <a:t>化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100</a:t>
            </a:r>
            <a:r>
              <a:rPr lang="zh-TW" altLang="en-US" dirty="0" smtClean="0"/>
              <a:t>毫升的</a:t>
            </a:r>
            <a:r>
              <a:rPr lang="en-US" altLang="zh-TW" dirty="0" smtClean="0"/>
              <a:t>3N</a:t>
            </a:r>
            <a:r>
              <a:rPr lang="zh-TW" altLang="en-US" dirty="0" smtClean="0"/>
              <a:t> </a:t>
            </a:r>
            <a:r>
              <a:rPr lang="en-US" altLang="zh-TW" dirty="0" smtClean="0"/>
              <a:t>KCL</a:t>
            </a:r>
            <a:r>
              <a:rPr lang="zh-TW" altLang="en-US" dirty="0" smtClean="0"/>
              <a:t>（三當量）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KCL=(74.55</a:t>
            </a:r>
            <a:r>
              <a:rPr lang="zh-TW" altLang="en-US" dirty="0" smtClean="0"/>
              <a:t>*</a:t>
            </a:r>
            <a:r>
              <a:rPr lang="en-US" altLang="zh-TW" dirty="0" smtClean="0"/>
              <a:t>3)/10=22.3</a:t>
            </a:r>
            <a:r>
              <a:rPr lang="zh-TW" altLang="en-US" dirty="0" smtClean="0"/>
              <a:t>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加入</a:t>
            </a:r>
            <a:r>
              <a:rPr lang="en-US" altLang="zh-TW" dirty="0" smtClean="0"/>
              <a:t>KCL</a:t>
            </a:r>
            <a:r>
              <a:rPr lang="zh-TW" altLang="en-US" dirty="0" smtClean="0"/>
              <a:t>配置出</a:t>
            </a:r>
            <a:r>
              <a:rPr lang="en-US" altLang="zh-TW" dirty="0" smtClean="0"/>
              <a:t>100</a:t>
            </a:r>
            <a:r>
              <a:rPr lang="zh-TW" altLang="en-US" dirty="0" smtClean="0"/>
              <a:t>毫升溶液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 rotWithShape="1">
          <a:blip r:embed="rId3"/>
          <a:srcRect l="7616" t="18862" r="7356"/>
          <a:stretch/>
        </p:blipFill>
        <p:spPr>
          <a:xfrm>
            <a:off x="5943601" y="2684206"/>
            <a:ext cx="6008563" cy="322607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603590" y="3613355"/>
            <a:ext cx="3233583" cy="339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55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Analog</a:t>
            </a:r>
            <a:r>
              <a:rPr lang="zh-TW" altLang="en-US" dirty="0" smtClean="0">
                <a:hlinkClick r:id="rId2"/>
              </a:rPr>
              <a:t> </a:t>
            </a:r>
            <a:r>
              <a:rPr lang="en-US" altLang="zh-TW" dirty="0" smtClean="0">
                <a:hlinkClick r:id="rId2"/>
              </a:rPr>
              <a:t>EC</a:t>
            </a:r>
            <a:r>
              <a:rPr lang="zh-TW" altLang="en-US" dirty="0" smtClean="0">
                <a:hlinkClick r:id="rId2"/>
              </a:rPr>
              <a:t>感測器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工作電壓</a:t>
            </a:r>
            <a:r>
              <a:rPr lang="en-US" altLang="zh-TW" dirty="0" smtClean="0"/>
              <a:t>: </a:t>
            </a:r>
            <a:r>
              <a:rPr lang="en-US" altLang="zh-TW" dirty="0"/>
              <a:t>+5.00 </a:t>
            </a:r>
            <a:r>
              <a:rPr lang="en-US" altLang="zh-TW" dirty="0" smtClean="0"/>
              <a:t>V</a:t>
            </a:r>
          </a:p>
          <a:p>
            <a:r>
              <a:rPr lang="zh-TW" altLang="en-US" dirty="0" smtClean="0"/>
              <a:t>工作範圍</a:t>
            </a:r>
            <a:r>
              <a:rPr lang="en-US" altLang="zh-TW" dirty="0" smtClean="0"/>
              <a:t>: </a:t>
            </a:r>
            <a:r>
              <a:rPr lang="en-US" altLang="zh-TW" dirty="0"/>
              <a:t>1ms/cm -- 20ms/cm</a:t>
            </a:r>
          </a:p>
          <a:p>
            <a:r>
              <a:rPr lang="zh-TW" altLang="en-US" dirty="0" smtClean="0"/>
              <a:t>工作溫度</a:t>
            </a:r>
            <a:r>
              <a:rPr lang="en-US" altLang="zh-TW" dirty="0" smtClean="0"/>
              <a:t>: </a:t>
            </a:r>
            <a:r>
              <a:rPr lang="en-US" altLang="zh-TW" dirty="0"/>
              <a:t>5 - 40 ℃</a:t>
            </a:r>
          </a:p>
          <a:p>
            <a:r>
              <a:rPr lang="en-US" altLang="zh-TW" dirty="0" smtClean="0"/>
              <a:t>PH2.0 </a:t>
            </a:r>
            <a:r>
              <a:rPr lang="en-US" altLang="zh-TW" dirty="0"/>
              <a:t>Interface (3-pin SMD)</a:t>
            </a:r>
          </a:p>
          <a:p>
            <a:r>
              <a:rPr lang="zh-TW" altLang="en-US" dirty="0"/>
              <a:t>精準度</a:t>
            </a:r>
            <a:r>
              <a:rPr lang="en-US" altLang="zh-TW" dirty="0"/>
              <a:t>: &lt; ±10% F.S (using Arduino 10 bits ADC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導電綠電極</a:t>
            </a:r>
            <a:r>
              <a:rPr lang="en-US" altLang="zh-TW" dirty="0" smtClean="0"/>
              <a:t>,BNC</a:t>
            </a:r>
            <a:r>
              <a:rPr lang="zh-TW" altLang="en-US" dirty="0" smtClean="0"/>
              <a:t>接頭</a:t>
            </a:r>
            <a:endParaRPr lang="en-US" altLang="zh-TW" dirty="0"/>
          </a:p>
          <a:p>
            <a:r>
              <a:rPr lang="en-US" altLang="zh-TW" dirty="0" smtClean="0"/>
              <a:t>DS18B20 </a:t>
            </a:r>
            <a:r>
              <a:rPr lang="zh-TW" altLang="en-US" dirty="0" smtClean="0"/>
              <a:t>溫度感測器</a:t>
            </a:r>
            <a:r>
              <a:rPr lang="en-US" altLang="zh-TW" dirty="0" smtClean="0"/>
              <a:t>(</a:t>
            </a:r>
            <a:r>
              <a:rPr lang="en-US" altLang="zh-TW" dirty="0"/>
              <a:t>Waterproof)</a:t>
            </a:r>
            <a:endParaRPr lang="zh-TW" altLang="en-US" dirty="0"/>
          </a:p>
        </p:txBody>
      </p:sp>
      <p:pic>
        <p:nvPicPr>
          <p:cNvPr id="4098" name="Picture 2" descr="Gravity: Analog Electrical Conductivity Sensor / Meter For Arduino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1" t="24667" r="20667" b="23777"/>
          <a:stretch/>
        </p:blipFill>
        <p:spPr bwMode="auto">
          <a:xfrm>
            <a:off x="8115299" y="3662363"/>
            <a:ext cx="3914229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9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EC</a:t>
            </a:r>
            <a:r>
              <a:rPr lang="zh-TW" altLang="en-US" dirty="0" smtClean="0">
                <a:hlinkClick r:id="rId2"/>
              </a:rPr>
              <a:t>感</a:t>
            </a:r>
            <a:r>
              <a:rPr lang="zh-TW" altLang="en-US" dirty="0">
                <a:hlinkClick r:id="rId2"/>
              </a:rPr>
              <a:t>測器</a:t>
            </a:r>
            <a:r>
              <a:rPr lang="zh-TW" altLang="en-US" dirty="0" smtClean="0">
                <a:hlinkClick r:id="rId2"/>
              </a:rPr>
              <a:t>注意事項 </a:t>
            </a:r>
            <a:r>
              <a:rPr lang="en-US" altLang="zh-TW" dirty="0" smtClean="0"/>
              <a:t>From </a:t>
            </a:r>
            <a:r>
              <a:rPr lang="en-US" altLang="zh-TW" dirty="0" err="1" smtClean="0"/>
              <a:t>DFrobot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穩定的</a:t>
            </a:r>
            <a:r>
              <a:rPr lang="en-US" altLang="zh-TW" dirty="0"/>
              <a:t>5V</a:t>
            </a:r>
            <a:r>
              <a:rPr lang="zh-TW" altLang="en-US" dirty="0"/>
              <a:t>外接</a:t>
            </a:r>
            <a:r>
              <a:rPr lang="zh-TW" altLang="en-US" dirty="0" smtClean="0"/>
              <a:t>電源</a:t>
            </a:r>
            <a:endParaRPr lang="en-US" altLang="zh-TW" dirty="0" smtClean="0"/>
          </a:p>
          <a:p>
            <a:r>
              <a:rPr lang="zh-TW" altLang="en-US" dirty="0" smtClean="0"/>
              <a:t>參考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</a:t>
            </a:r>
            <a:r>
              <a:rPr lang="en-US" altLang="zh-TW" dirty="0" smtClean="0"/>
              <a:t>PH5~7</a:t>
            </a:r>
            <a:r>
              <a:rPr lang="zh-TW" altLang="en-US" dirty="0" smtClean="0"/>
              <a:t>的純水浸泡，壽命約一年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在混</a:t>
            </a:r>
            <a:r>
              <a:rPr lang="zh-TW" altLang="en-US" dirty="0"/>
              <a:t>濁</a:t>
            </a:r>
            <a:r>
              <a:rPr lang="zh-TW" altLang="en-US" dirty="0" smtClean="0"/>
              <a:t>溶液中浸泡，壽命約一半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校準影片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3"/>
              </a:rPr>
              <a:t>https://www.youtube.com/watch?v=SfYD8JZ1wK4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37" y="2620962"/>
            <a:ext cx="31337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水質</a:t>
            </a:r>
            <a:r>
              <a:rPr lang="zh-TW" altLang="en-US" dirty="0" smtClean="0">
                <a:hlinkClick r:id="rId2"/>
              </a:rPr>
              <a:t>專題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 </a:t>
            </a:r>
            <a:r>
              <a:rPr lang="en-US" altLang="zh-TW" dirty="0" err="1" smtClean="0"/>
              <a:t>DFrobot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製作一個換水系統</a:t>
            </a:r>
            <a:r>
              <a:rPr lang="en-US" altLang="zh-TW" dirty="0" smtClean="0"/>
              <a:t>-</a:t>
            </a:r>
            <a:r>
              <a:rPr lang="en-US" altLang="zh-TW" dirty="0" smtClean="0">
                <a:hlinkClick r:id="rId3"/>
              </a:rPr>
              <a:t>Link</a:t>
            </a:r>
            <a:endParaRPr lang="en-US" altLang="zh-TW" dirty="0" smtClean="0"/>
          </a:p>
          <a:p>
            <a:r>
              <a:rPr lang="zh-TW" altLang="en-US" dirty="0" smtClean="0"/>
              <a:t>非洲茶園水質狀態</a:t>
            </a:r>
            <a:r>
              <a:rPr lang="en-US" altLang="zh-TW" dirty="0" smtClean="0"/>
              <a:t>-</a:t>
            </a:r>
            <a:r>
              <a:rPr lang="en-US" altLang="zh-TW" dirty="0" smtClean="0">
                <a:hlinkClick r:id="rId4"/>
              </a:rPr>
              <a:t>Link</a:t>
            </a:r>
            <a:endParaRPr lang="en-US" altLang="zh-TW" dirty="0" smtClean="0"/>
          </a:p>
          <a:p>
            <a:r>
              <a:rPr lang="zh-TW" altLang="en-US" dirty="0" smtClean="0"/>
              <a:t>保護</a:t>
            </a:r>
            <a:r>
              <a:rPr lang="en-US" altLang="zh-TW" dirty="0" smtClean="0"/>
              <a:t>Greek Willow</a:t>
            </a:r>
            <a:r>
              <a:rPr lang="zh-TW" altLang="en-US" dirty="0" smtClean="0"/>
              <a:t>生活</a:t>
            </a:r>
            <a:endParaRPr lang="en-US" altLang="zh-TW" dirty="0" smtClean="0"/>
          </a:p>
          <a:p>
            <a:r>
              <a:rPr lang="en-US" altLang="zh-TW" dirty="0" err="1" smtClean="0"/>
              <a:t>KnowFlow</a:t>
            </a:r>
            <a:r>
              <a:rPr lang="en-US" altLang="zh-TW" dirty="0" smtClean="0"/>
              <a:t> Basic Kit-</a:t>
            </a:r>
            <a:r>
              <a:rPr lang="en-US" altLang="zh-TW" dirty="0" smtClean="0">
                <a:hlinkClick r:id="rId5"/>
              </a:rPr>
              <a:t>Link</a:t>
            </a:r>
            <a:endParaRPr lang="zh-TW" altLang="en-US" dirty="0"/>
          </a:p>
        </p:txBody>
      </p:sp>
      <p:pic>
        <p:nvPicPr>
          <p:cNvPr id="4098" name="Picture 2" descr="http://mc.dfrobot.com.cn/data/attachment/forum/201708/08/124009p9vjrsvl9rv0ang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2114550"/>
            <a:ext cx="5949546" cy="395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57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hlinkClick r:id="rId2"/>
              </a:rPr>
              <a:t>LiPo</a:t>
            </a:r>
            <a:r>
              <a:rPr lang="en-US" altLang="zh-TW" dirty="0">
                <a:hlinkClick r:id="rId2"/>
              </a:rPr>
              <a:t> Rider </a:t>
            </a:r>
            <a:r>
              <a:rPr lang="en-US" altLang="zh-TW" dirty="0" smtClean="0">
                <a:hlinkClick r:id="rId2"/>
              </a:rPr>
              <a:t>Pro </a:t>
            </a:r>
            <a:r>
              <a:rPr lang="en-US" altLang="zh-TW" dirty="0" smtClean="0"/>
              <a:t>From </a:t>
            </a:r>
            <a:r>
              <a:rPr lang="en-US" altLang="zh-TW" dirty="0" err="1" smtClean="0"/>
              <a:t>Seeed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最大</a:t>
            </a:r>
            <a:r>
              <a:rPr lang="en-US" altLang="zh-TW" dirty="0" smtClean="0"/>
              <a:t>1A</a:t>
            </a:r>
            <a:r>
              <a:rPr lang="zh-TW" altLang="en-US" dirty="0" smtClean="0"/>
              <a:t>負載輸出</a:t>
            </a:r>
            <a:endParaRPr lang="en-US" altLang="zh-TW" dirty="0" smtClean="0"/>
          </a:p>
          <a:p>
            <a:r>
              <a:rPr lang="zh-TW" altLang="en-US" dirty="0"/>
              <a:t>鋰</a:t>
            </a:r>
            <a:r>
              <a:rPr lang="zh-TW" altLang="en-US" dirty="0" smtClean="0"/>
              <a:t>電池於太陽能板使用</a:t>
            </a:r>
            <a:r>
              <a:rPr lang="en-US" altLang="zh-TW" dirty="0"/>
              <a:t>JST </a:t>
            </a:r>
            <a:r>
              <a:rPr lang="en-US" altLang="zh-TW" dirty="0" smtClean="0"/>
              <a:t>2.0</a:t>
            </a:r>
            <a:r>
              <a:rPr lang="zh-TW" altLang="en-US" dirty="0" smtClean="0"/>
              <a:t>接頭</a:t>
            </a:r>
            <a:endParaRPr lang="en-US" altLang="zh-TW" dirty="0" smtClean="0"/>
          </a:p>
          <a:p>
            <a:r>
              <a:rPr lang="en-US" altLang="zh-TW" dirty="0" smtClean="0"/>
              <a:t>LED</a:t>
            </a:r>
            <a:r>
              <a:rPr lang="zh-TW" altLang="en-US" dirty="0" smtClean="0"/>
              <a:t>顯示充電狀態</a:t>
            </a:r>
            <a:endParaRPr lang="en-US" altLang="zh-TW" dirty="0" smtClean="0"/>
          </a:p>
          <a:p>
            <a:r>
              <a:rPr lang="en-US" altLang="zh-TW" dirty="0" smtClean="0"/>
              <a:t>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LED</a:t>
            </a:r>
            <a:r>
              <a:rPr lang="zh-TW" altLang="en-US" dirty="0" smtClean="0"/>
              <a:t>表示充電量</a:t>
            </a:r>
            <a:endParaRPr lang="en-US" altLang="zh-TW" dirty="0" smtClean="0"/>
          </a:p>
          <a:p>
            <a:r>
              <a:rPr lang="en-US" altLang="zh-TW" sz="2400" dirty="0">
                <a:hlinkClick r:id="rId2"/>
              </a:rPr>
              <a:t>http://wiki.seeedstudio.com/Lipo_Rider_Pro</a:t>
            </a:r>
            <a:r>
              <a:rPr lang="en-US" altLang="zh-TW" sz="2400" dirty="0" smtClean="0">
                <a:hlinkClick r:id="rId2"/>
              </a:rPr>
              <a:t>/</a:t>
            </a:r>
            <a:endParaRPr lang="en-US" altLang="zh-TW" sz="24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20" y="2370667"/>
            <a:ext cx="4766168" cy="33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10972800" cy="78105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DS3231 </a:t>
            </a:r>
            <a:r>
              <a:rPr lang="zh-TW" altLang="en-US" dirty="0" smtClean="0">
                <a:hlinkClick r:id="rId2"/>
              </a:rPr>
              <a:t>時鐘模組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 </a:t>
            </a:r>
            <a:r>
              <a:rPr lang="en-US" altLang="zh-TW" dirty="0" err="1" smtClean="0"/>
              <a:t>ICShop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工作電壓：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3.3--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5.5V</a:t>
            </a:r>
          </a:p>
          <a:p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時鐘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晶片：高精度時鐘晶片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DS3231</a:t>
            </a:r>
          </a:p>
          <a:p>
            <a:r>
              <a:rPr lang="zh-TW" altLang="en-US" dirty="0"/>
              <a:t>可級聯其它</a:t>
            </a:r>
            <a:r>
              <a:rPr lang="en-US" altLang="zh-TW" dirty="0"/>
              <a:t>IIC</a:t>
            </a:r>
            <a:r>
              <a:rPr lang="zh-TW" altLang="en-US" dirty="0" smtClean="0"/>
              <a:t>設備</a:t>
            </a:r>
            <a:endParaRPr lang="en-US" altLang="zh-TW" dirty="0" smtClean="0"/>
          </a:p>
          <a:p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IIC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匯流排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介面，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默認地址為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0x57</a:t>
            </a:r>
          </a:p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帶可充電電池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LIR2032</a:t>
            </a:r>
          </a:p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即時時鐘產生秒、分、時、星期、日期、月和年計時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977" y="2370667"/>
            <a:ext cx="4155436" cy="26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開發者</a:t>
            </a:r>
            <a:r>
              <a:rPr lang="zh-TW" altLang="en-US" dirty="0"/>
              <a:t>介紹</a:t>
            </a:r>
            <a:endParaRPr lang="zh-TW" altLang="en-US" b="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姓名：劉紹淵</a:t>
            </a:r>
            <a:endParaRPr lang="en-US" altLang="zh-TW" dirty="0" smtClean="0"/>
          </a:p>
          <a:p>
            <a:r>
              <a:rPr lang="zh-TW" altLang="en-US" dirty="0" smtClean="0"/>
              <a:t>職稱：環境工程技師</a:t>
            </a:r>
            <a:endParaRPr lang="en-US" altLang="zh-TW" dirty="0" smtClean="0"/>
          </a:p>
          <a:p>
            <a:r>
              <a:rPr lang="zh-TW" altLang="en-US" dirty="0" smtClean="0"/>
              <a:t>技能：環境工程、微處理器、</a:t>
            </a:r>
            <a:r>
              <a:rPr lang="en-US" altLang="zh-TW" dirty="0" smtClean="0"/>
              <a:t>Arduino</a:t>
            </a:r>
            <a:r>
              <a:rPr lang="zh-TW" altLang="en-US" dirty="0" smtClean="0"/>
              <a:t>相關</a:t>
            </a:r>
            <a:endParaRPr lang="en-US" altLang="zh-TW" dirty="0" smtClean="0"/>
          </a:p>
          <a:p>
            <a:r>
              <a:rPr lang="en-US" altLang="zh-TW" dirty="0" smtClean="0"/>
              <a:t>Email</a:t>
            </a:r>
            <a:r>
              <a:rPr lang="zh-TW" altLang="en-US" dirty="0" smtClean="0"/>
              <a:t>：</a:t>
            </a:r>
            <a:r>
              <a:rPr lang="en-US" altLang="zh-TW" dirty="0" smtClean="0"/>
              <a:t>gaia72956799@gmail.com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06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0.96</a:t>
            </a:r>
            <a:r>
              <a:rPr lang="zh-TW" altLang="en-US" dirty="0">
                <a:hlinkClick r:id="rId3"/>
              </a:rPr>
              <a:t>吋</a:t>
            </a:r>
            <a:r>
              <a:rPr lang="en-US" altLang="zh-TW" dirty="0" smtClean="0">
                <a:hlinkClick r:id="rId3"/>
              </a:rPr>
              <a:t>OLED</a:t>
            </a:r>
            <a:r>
              <a:rPr lang="zh-TW" altLang="en-US" dirty="0" smtClean="0">
                <a:hlinkClick r:id="rId3"/>
              </a:rPr>
              <a:t>螢幕顯示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 </a:t>
            </a:r>
            <a:r>
              <a:rPr lang="en-US" altLang="zh-TW" dirty="0" err="1" smtClean="0"/>
              <a:t>ICShop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0.96</a:t>
            </a:r>
            <a:r>
              <a:rPr lang="zh-TW" altLang="en-US" dirty="0" smtClean="0"/>
              <a:t>寸 </a:t>
            </a:r>
            <a:r>
              <a:rPr lang="en-US" altLang="zh-TW" dirty="0" smtClean="0"/>
              <a:t>OLED</a:t>
            </a:r>
            <a:r>
              <a:rPr lang="zh-TW" altLang="en-US" dirty="0" smtClean="0"/>
              <a:t>顯示螢幕</a:t>
            </a:r>
            <a:r>
              <a:rPr lang="en-US" altLang="zh-TW" dirty="0" smtClean="0"/>
              <a:t>128*64 </a:t>
            </a:r>
            <a:r>
              <a:rPr lang="zh-TW" altLang="en-US" dirty="0" smtClean="0"/>
              <a:t>黑底白字</a:t>
            </a:r>
          </a:p>
          <a:p>
            <a:r>
              <a:rPr lang="zh-TW" altLang="en-US" dirty="0" smtClean="0"/>
              <a:t>電源電壓：</a:t>
            </a:r>
            <a:r>
              <a:rPr lang="en-US" altLang="zh-TW" dirty="0" smtClean="0"/>
              <a:t>2.8-5.0V DC</a:t>
            </a:r>
          </a:p>
          <a:p>
            <a:r>
              <a:rPr lang="zh-TW" altLang="en-US" dirty="0" smtClean="0"/>
              <a:t>驅動晶片：</a:t>
            </a:r>
            <a:r>
              <a:rPr lang="en-US" altLang="zh-TW" dirty="0" smtClean="0"/>
              <a:t>SH1106</a:t>
            </a:r>
          </a:p>
          <a:p>
            <a:r>
              <a:rPr lang="zh-TW" altLang="en-US" dirty="0" smtClean="0"/>
              <a:t>引腳定義：</a:t>
            </a:r>
            <a:r>
              <a:rPr lang="en-US" altLang="zh-TW" dirty="0" smtClean="0"/>
              <a:t>VCC--</a:t>
            </a:r>
            <a:r>
              <a:rPr lang="zh-TW" altLang="en-US" dirty="0" smtClean="0"/>
              <a:t>電源正極 </a:t>
            </a:r>
            <a:r>
              <a:rPr lang="en-US" altLang="zh-TW" dirty="0" smtClean="0"/>
              <a:t>GND --</a:t>
            </a:r>
            <a:r>
              <a:rPr lang="zh-TW" altLang="en-US" dirty="0" smtClean="0"/>
              <a:t>電源負極 </a:t>
            </a:r>
            <a:r>
              <a:rPr lang="en-US" altLang="zh-TW" dirty="0" smtClean="0"/>
              <a:t>SCL--</a:t>
            </a:r>
            <a:r>
              <a:rPr lang="zh-TW" altLang="en-US" dirty="0" smtClean="0"/>
              <a:t>串列時鐘 </a:t>
            </a:r>
            <a:r>
              <a:rPr lang="en-US" altLang="zh-TW" dirty="0" smtClean="0"/>
              <a:t>SDA---</a:t>
            </a:r>
            <a:r>
              <a:rPr lang="zh-TW" altLang="en-US" dirty="0" smtClean="0"/>
              <a:t>串列資料</a:t>
            </a:r>
          </a:p>
          <a:p>
            <a:r>
              <a:rPr lang="zh-TW" altLang="en-US" dirty="0" smtClean="0"/>
              <a:t>測試平台：提供</a:t>
            </a:r>
            <a:r>
              <a:rPr lang="en-US" altLang="zh-TW" dirty="0" smtClean="0"/>
              <a:t>51 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arduino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STM32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STM8</a:t>
            </a:r>
            <a:r>
              <a:rPr lang="zh-TW" altLang="en-US" dirty="0" smtClean="0"/>
              <a:t>等單片機例程</a:t>
            </a:r>
          </a:p>
          <a:p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2050" name="Picture 2" descr="https://www.icshop.com.tw/images/product_images/popup_images/17636_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113" y="1595899"/>
            <a:ext cx="2307729" cy="23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833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Micro SD</a:t>
            </a:r>
            <a:r>
              <a:rPr lang="zh-TW" altLang="en-US" dirty="0">
                <a:hlinkClick r:id="rId2"/>
              </a:rPr>
              <a:t>卡</a:t>
            </a:r>
            <a:r>
              <a:rPr lang="zh-TW" altLang="en-US" dirty="0" smtClean="0">
                <a:hlinkClick r:id="rId2"/>
              </a:rPr>
              <a:t>模組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 </a:t>
            </a:r>
            <a:r>
              <a:rPr lang="en-US" altLang="zh-TW" dirty="0" err="1" smtClean="0"/>
              <a:t>ICShop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支持</a:t>
            </a:r>
            <a:r>
              <a:rPr lang="en-US" altLang="zh-TW" dirty="0"/>
              <a:t>Micro SD</a:t>
            </a:r>
            <a:r>
              <a:rPr lang="zh-TW" altLang="en-US" dirty="0"/>
              <a:t>卡、</a:t>
            </a:r>
            <a:r>
              <a:rPr lang="en-US" altLang="zh-TW" dirty="0"/>
              <a:t>Micro SDHC</a:t>
            </a:r>
            <a:r>
              <a:rPr lang="zh-TW" altLang="en-US" dirty="0"/>
              <a:t>卡（高速卡） </a:t>
            </a:r>
          </a:p>
          <a:p>
            <a:r>
              <a:rPr lang="zh-TW" altLang="en-US" dirty="0" smtClean="0"/>
              <a:t>板</a:t>
            </a:r>
            <a:r>
              <a:rPr lang="zh-TW" altLang="en-US" dirty="0"/>
              <a:t>載電平轉換電路</a:t>
            </a:r>
            <a:r>
              <a:rPr lang="zh-TW" altLang="en-US" dirty="0" smtClean="0"/>
              <a:t>，介面</a:t>
            </a:r>
            <a:r>
              <a:rPr lang="zh-TW" altLang="en-US" dirty="0"/>
              <a:t>電平可為</a:t>
            </a:r>
            <a:r>
              <a:rPr lang="en-US" altLang="zh-TW" dirty="0"/>
              <a:t>5V</a:t>
            </a:r>
            <a:r>
              <a:rPr lang="zh-TW" altLang="en-US" dirty="0"/>
              <a:t>或</a:t>
            </a:r>
            <a:r>
              <a:rPr lang="en-US" altLang="zh-TW" dirty="0"/>
              <a:t>3.3V </a:t>
            </a:r>
          </a:p>
          <a:p>
            <a:r>
              <a:rPr lang="zh-TW" altLang="en-US" dirty="0" smtClean="0"/>
              <a:t>供電</a:t>
            </a:r>
            <a:r>
              <a:rPr lang="zh-TW" altLang="en-US" dirty="0"/>
              <a:t>電源為</a:t>
            </a:r>
            <a:r>
              <a:rPr lang="en-US" altLang="zh-TW" dirty="0"/>
              <a:t>4.5V~5.5V</a:t>
            </a:r>
            <a:r>
              <a:rPr lang="zh-TW" altLang="en-US" dirty="0"/>
              <a:t>，板載</a:t>
            </a:r>
            <a:r>
              <a:rPr lang="en-US" altLang="zh-TW" dirty="0"/>
              <a:t>3.3V</a:t>
            </a:r>
            <a:r>
              <a:rPr lang="zh-TW" altLang="en-US" dirty="0"/>
              <a:t>穩壓電路 </a:t>
            </a:r>
          </a:p>
          <a:p>
            <a:r>
              <a:rPr lang="zh-TW" altLang="en-US" dirty="0" smtClean="0"/>
              <a:t>通信</a:t>
            </a:r>
            <a:r>
              <a:rPr lang="zh-TW" altLang="en-US" dirty="0"/>
              <a:t>介面為標準</a:t>
            </a:r>
            <a:r>
              <a:rPr lang="en-US" altLang="zh-TW" dirty="0"/>
              <a:t>SPI</a:t>
            </a:r>
            <a:r>
              <a:rPr lang="zh-TW" altLang="en-US" dirty="0"/>
              <a:t>介面 </a:t>
            </a:r>
          </a:p>
          <a:p>
            <a:r>
              <a:rPr lang="en-US" altLang="zh-TW" dirty="0" smtClean="0"/>
              <a:t>4</a:t>
            </a:r>
            <a:r>
              <a:rPr lang="zh-TW" altLang="en-US" dirty="0"/>
              <a:t>個</a:t>
            </a:r>
            <a:r>
              <a:rPr lang="en-US" altLang="zh-TW" dirty="0"/>
              <a:t>M2</a:t>
            </a:r>
            <a:r>
              <a:rPr lang="zh-TW" altLang="en-US" dirty="0"/>
              <a:t>螺絲定位</a:t>
            </a:r>
            <a:r>
              <a:rPr lang="zh-TW" altLang="en-US" dirty="0" smtClean="0"/>
              <a:t>孔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025" y="3446998"/>
            <a:ext cx="3152775" cy="25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80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上傳程式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0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Mtduino</a:t>
            </a:r>
            <a:r>
              <a:rPr lang="en-US" altLang="zh-TW" dirty="0" smtClean="0"/>
              <a:t> </a:t>
            </a:r>
            <a:r>
              <a:rPr lang="zh-TW" altLang="en-US" dirty="0" smtClean="0"/>
              <a:t>安</a:t>
            </a:r>
            <a:r>
              <a:rPr lang="zh-TW" altLang="en-US" dirty="0"/>
              <a:t>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安裝：</a:t>
            </a:r>
            <a:r>
              <a:rPr lang="en-US" altLang="zh-TW" dirty="0" smtClean="0"/>
              <a:t>Arduino 1.8.5</a:t>
            </a:r>
          </a:p>
          <a:p>
            <a:r>
              <a:rPr lang="zh-TW" altLang="en-US" dirty="0" smtClean="0"/>
              <a:t>安裝開發板：</a:t>
            </a:r>
            <a:r>
              <a:rPr lang="en-US" altLang="zh-TW" dirty="0" smtClean="0"/>
              <a:t>32bit ARM cortex-M0 </a:t>
            </a:r>
            <a:r>
              <a:rPr lang="en-US" altLang="zh-TW" dirty="0" smtClean="0"/>
              <a:t>driver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77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安裝開發板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en-US" altLang="zh-TW" dirty="0" smtClean="0"/>
              <a:t>IDE</a:t>
            </a:r>
          </a:p>
          <a:p>
            <a:r>
              <a:rPr lang="zh-TW" altLang="en-US" dirty="0" smtClean="0"/>
              <a:t>確認上網狀態</a:t>
            </a:r>
            <a:endParaRPr lang="en-US" altLang="zh-TW" dirty="0" smtClean="0"/>
          </a:p>
          <a:p>
            <a:r>
              <a:rPr lang="zh-TW" altLang="en-US" dirty="0" smtClean="0"/>
              <a:t>工具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/>
              <a:t>開發板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/>
              <a:t>開板管理</a:t>
            </a:r>
            <a:r>
              <a:rPr lang="zh-TW" altLang="en-US" dirty="0"/>
              <a:t>員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37099" b="4853"/>
          <a:stretch/>
        </p:blipFill>
        <p:spPr>
          <a:xfrm>
            <a:off x="6223001" y="2259013"/>
            <a:ext cx="4794250" cy="40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82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安裝開發板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搜尋</a:t>
            </a:r>
            <a:r>
              <a:rPr lang="en-US" altLang="zh-TW" dirty="0" smtClean="0"/>
              <a:t>”M0”</a:t>
            </a:r>
          </a:p>
          <a:p>
            <a:r>
              <a:rPr lang="zh-TW" altLang="en-US" dirty="0" smtClean="0"/>
              <a:t>安裝</a:t>
            </a:r>
            <a:r>
              <a:rPr lang="en-US" altLang="zh-TW" dirty="0"/>
              <a:t>32bit ARM cortex-M0 driver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965" y="3124199"/>
            <a:ext cx="6355035" cy="35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3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安裝開發板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選擇開發板</a:t>
            </a:r>
            <a:endParaRPr lang="en-US" altLang="zh-TW" dirty="0" smtClean="0"/>
          </a:p>
          <a:p>
            <a:r>
              <a:rPr lang="en-US" altLang="zh-TW" dirty="0" smtClean="0"/>
              <a:t>Arduino M0 Pro(Native USB)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37848" b="4687"/>
          <a:stretch/>
        </p:blipFill>
        <p:spPr>
          <a:xfrm>
            <a:off x="6213345" y="2114550"/>
            <a:ext cx="536905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86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sigfox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hlinkClick r:id="rId2"/>
              </a:rPr>
              <a:t>登陸</a:t>
            </a:r>
            <a:r>
              <a:rPr lang="en-US" altLang="zh-TW" dirty="0" smtClean="0">
                <a:hlinkClick r:id="rId2"/>
              </a:rPr>
              <a:t>SIGFOX</a:t>
            </a:r>
          </a:p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buy.sigfox.com</a:t>
            </a:r>
            <a:endParaRPr lang="en-US" altLang="zh-TW" dirty="0"/>
          </a:p>
          <a:p>
            <a:r>
              <a:rPr lang="zh-TW" altLang="en-US" dirty="0" smtClean="0"/>
              <a:t>測試程式</a:t>
            </a:r>
            <a:endParaRPr lang="en-US" altLang="zh-TW" dirty="0" smtClean="0"/>
          </a:p>
          <a:p>
            <a:r>
              <a:rPr lang="en-US" altLang="zh-TW" dirty="0" err="1" smtClean="0"/>
              <a:t>Sigfox</a:t>
            </a:r>
            <a:r>
              <a:rPr lang="en-US" altLang="zh-TW" dirty="0" smtClean="0"/>
              <a:t> </a:t>
            </a:r>
            <a:r>
              <a:rPr lang="en-US" altLang="zh-TW" dirty="0"/>
              <a:t>Terminal Send </a:t>
            </a:r>
            <a:r>
              <a:rPr lang="en-US" altLang="zh-TW" dirty="0" err="1" smtClean="0"/>
              <a:t>AT.ino</a:t>
            </a:r>
            <a:endParaRPr lang="en-US" altLang="zh-TW" dirty="0" smtClean="0"/>
          </a:p>
          <a:p>
            <a:r>
              <a:rPr lang="en-US" altLang="zh-TW" dirty="0" err="1"/>
              <a:t>Sigfox</a:t>
            </a:r>
            <a:r>
              <a:rPr lang="en-US" altLang="zh-TW" dirty="0"/>
              <a:t> </a:t>
            </a:r>
            <a:r>
              <a:rPr lang="en-US" altLang="zh-TW" dirty="0" err="1" smtClean="0"/>
              <a:t>Send.ino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074" name="Picture 2" descr="https://storage.sbg1.cloud.ovh.net/v1/AUTH_669d7dfced0b44518cb186841d7cbd75/dev_medias/build_1-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421" y="2370667"/>
            <a:ext cx="5822438" cy="327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477432" y="5375831"/>
            <a:ext cx="362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https://build.sigfox.com/steps/sigfox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40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零件組</a:t>
            </a:r>
            <a:r>
              <a:rPr lang="zh-TW" altLang="en-US" dirty="0"/>
              <a:t>裝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Water Box </a:t>
            </a:r>
            <a:r>
              <a:rPr lang="zh-TW" altLang="en-US" dirty="0" smtClean="0"/>
              <a:t>水盒子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4671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組裝結構</a:t>
            </a:r>
            <a:endParaRPr lang="zh-TW" altLang="en-US" dirty="0"/>
          </a:p>
        </p:txBody>
      </p:sp>
      <p:sp>
        <p:nvSpPr>
          <p:cNvPr id="5" name="AutoShape 2" descr="ä½¿ç¨èä¸å³çåçï¼fil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6" descr="ä½¿ç¨èä¸å³çåçï¼fil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63" y="1540387"/>
            <a:ext cx="3890462" cy="51914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35931" t="21246" r="28989" b="24580"/>
          <a:stretch/>
        </p:blipFill>
        <p:spPr>
          <a:xfrm>
            <a:off x="2047802" y="2598993"/>
            <a:ext cx="3537717" cy="30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0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Water Box</a:t>
            </a:r>
            <a:r>
              <a:rPr lang="zh-TW" altLang="en-US" dirty="0" smtClean="0"/>
              <a:t>：起源</a:t>
            </a:r>
            <a:endParaRPr lang="zh-TW" altLang="en-US" dirty="0"/>
          </a:p>
        </p:txBody>
      </p:sp>
      <p:pic>
        <p:nvPicPr>
          <p:cNvPr id="4" name="Picture 2" descr="https://scontent.ftpe7-1.fna.fbcdn.net/v/t1.15752-9/s2048x2048/37368361_10156438482463486_4725934394768883712_n.jpg?_nc_fx=ftpe7-3&amp;_nc_cat=0&amp;oh=1724d5509c893e19f7a868926b0fc039&amp;oe=5BE66FC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1601" y="2256502"/>
            <a:ext cx="6161154" cy="346564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scontent.ftpe7-4.fna.fbcdn.net/v/t1.15752-9/37512123_10156438474463486_4497995833215549440_n.jpg?_nc_fx=ftpe7-3&amp;_nc_cat=0&amp;oh=697ee064445446cd880eabe5ecd2bc5d&amp;oe=5BE259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05" y="2521975"/>
            <a:ext cx="4748560" cy="26710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4615906" y="3437178"/>
            <a:ext cx="1327355" cy="8406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7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清點</a:t>
            </a:r>
            <a:r>
              <a:rPr lang="zh-TW" altLang="en-US" dirty="0"/>
              <a:t>零件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1</a:t>
            </a:r>
            <a:r>
              <a:rPr lang="zh-TW" altLang="en-US" dirty="0"/>
              <a:t>、水質</a:t>
            </a:r>
            <a:r>
              <a:rPr lang="en-US" altLang="zh-TW" dirty="0"/>
              <a:t>-pH</a:t>
            </a:r>
            <a:r>
              <a:rPr lang="zh-TW" altLang="en-US" dirty="0"/>
              <a:t>模組</a:t>
            </a:r>
            <a:endParaRPr lang="en-US" altLang="zh-TW" dirty="0" smtClean="0"/>
          </a:p>
          <a:p>
            <a:r>
              <a:rPr lang="en-US" altLang="zh-TW" dirty="0" smtClean="0"/>
              <a:t>2</a:t>
            </a:r>
            <a:r>
              <a:rPr lang="zh-TW" altLang="en-US" dirty="0"/>
              <a:t>、水質</a:t>
            </a:r>
            <a:r>
              <a:rPr lang="en-US" altLang="zh-TW" dirty="0" smtClean="0"/>
              <a:t>-</a:t>
            </a:r>
            <a:r>
              <a:rPr lang="zh-TW" altLang="en-US" dirty="0"/>
              <a:t>溫度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r>
              <a:rPr lang="en-US" altLang="zh-TW" dirty="0" smtClean="0"/>
              <a:t>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RTC</a:t>
            </a:r>
            <a:r>
              <a:rPr lang="zh-TW" altLang="en-US" dirty="0" smtClean="0"/>
              <a:t>實時時鐘模組</a:t>
            </a:r>
            <a:endParaRPr lang="en-US" altLang="zh-TW" dirty="0" smtClean="0"/>
          </a:p>
          <a:p>
            <a:r>
              <a:rPr lang="en-US" altLang="zh-TW" dirty="0" smtClean="0"/>
              <a:t>4</a:t>
            </a:r>
            <a:r>
              <a:rPr lang="zh-TW" altLang="en-US" dirty="0" smtClean="0"/>
              <a:t>、主板</a:t>
            </a:r>
            <a:endParaRPr lang="en-US" altLang="zh-TW" dirty="0" smtClean="0"/>
          </a:p>
          <a:p>
            <a:r>
              <a:rPr lang="en-US" altLang="zh-TW" dirty="0" smtClean="0"/>
              <a:t>5</a:t>
            </a:r>
            <a:r>
              <a:rPr lang="zh-TW" altLang="en-US" dirty="0"/>
              <a:t>、底層電池支架</a:t>
            </a:r>
            <a:r>
              <a:rPr lang="en-US" altLang="zh-TW" dirty="0"/>
              <a:t>G278C</a:t>
            </a:r>
            <a:endParaRPr lang="en-US" altLang="zh-TW" dirty="0" smtClean="0"/>
          </a:p>
          <a:p>
            <a:r>
              <a:rPr lang="en-US" altLang="zh-TW" dirty="0" smtClean="0"/>
              <a:t>6</a:t>
            </a:r>
            <a:r>
              <a:rPr lang="zh-TW" altLang="en-US" dirty="0"/>
              <a:t>、聚合物鋰電池</a:t>
            </a:r>
            <a:endParaRPr lang="en-US" altLang="zh-TW" dirty="0"/>
          </a:p>
          <a:p>
            <a:r>
              <a:rPr lang="en-US" altLang="zh-TW" dirty="0" smtClean="0"/>
              <a:t>7</a:t>
            </a:r>
            <a:r>
              <a:rPr lang="zh-TW" altLang="en-US" dirty="0" smtClean="0"/>
              <a:t>、</a:t>
            </a:r>
            <a:r>
              <a:rPr lang="zh-TW" altLang="en-US" dirty="0"/>
              <a:t>水質</a:t>
            </a:r>
            <a:r>
              <a:rPr lang="en-US" altLang="zh-TW" dirty="0" smtClean="0"/>
              <a:t>-EC</a:t>
            </a:r>
            <a:r>
              <a:rPr lang="zh-TW" altLang="en-US" dirty="0" smtClean="0"/>
              <a:t>模組</a:t>
            </a: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88" y="2470666"/>
            <a:ext cx="4170841" cy="427847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6879771" y="2980970"/>
            <a:ext cx="1368124" cy="2348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720290" y="2796304"/>
            <a:ext cx="41549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１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7081764" y="3684203"/>
            <a:ext cx="797517" cy="1266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720290" y="3491274"/>
            <a:ext cx="437940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2 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9552305" y="3236122"/>
            <a:ext cx="1754324" cy="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1306629" y="3051456"/>
            <a:ext cx="41549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７</a:t>
            </a: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6928039" y="4412765"/>
            <a:ext cx="1007323" cy="234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720290" y="4277183"/>
            <a:ext cx="41549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6871958" y="5026267"/>
            <a:ext cx="1007323" cy="234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720290" y="4877520"/>
            <a:ext cx="41549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４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8675143" y="3882253"/>
            <a:ext cx="2631486" cy="2988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306629" y="3675940"/>
            <a:ext cx="41549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７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6976860" y="6308967"/>
            <a:ext cx="1007323" cy="234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7002290" y="5963122"/>
            <a:ext cx="1989310" cy="117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6720290" y="5804501"/>
            <a:ext cx="41549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720290" y="6191640"/>
            <a:ext cx="415498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６</a:t>
            </a:r>
          </a:p>
        </p:txBody>
      </p:sp>
    </p:spTree>
    <p:extLst>
      <p:ext uri="{BB962C8B-B14F-4D97-AF65-F5344CB8AC3E}">
        <p14:creationId xmlns:p14="http://schemas.microsoft.com/office/powerpoint/2010/main" val="31742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清點</a:t>
            </a:r>
            <a:r>
              <a:rPr lang="zh-TW" altLang="en-US" dirty="0"/>
              <a:t>零件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8</a:t>
            </a:r>
            <a:r>
              <a:rPr lang="zh-TW" altLang="en-US" dirty="0" smtClean="0"/>
              <a:t>、</a:t>
            </a:r>
            <a:r>
              <a:rPr lang="en-US" altLang="zh-TW" dirty="0"/>
              <a:t>G278C PC</a:t>
            </a:r>
            <a:r>
              <a:rPr lang="zh-TW" altLang="en-US" dirty="0"/>
              <a:t>塑膠盒</a:t>
            </a:r>
            <a:endParaRPr lang="en-US" altLang="zh-TW" dirty="0" smtClean="0"/>
          </a:p>
          <a:p>
            <a:r>
              <a:rPr lang="en-US" altLang="zh-TW" dirty="0" smtClean="0"/>
              <a:t>9</a:t>
            </a:r>
            <a:r>
              <a:rPr lang="zh-TW" altLang="en-US" dirty="0" smtClean="0"/>
              <a:t>、</a:t>
            </a:r>
            <a:r>
              <a:rPr lang="en-US" altLang="zh-TW" dirty="0" smtClean="0"/>
              <a:t> </a:t>
            </a:r>
            <a:r>
              <a:rPr lang="en-US" altLang="zh-TW" dirty="0"/>
              <a:t>0.96</a:t>
            </a:r>
            <a:r>
              <a:rPr lang="zh-TW" altLang="en-US" dirty="0" smtClean="0"/>
              <a:t>吋 </a:t>
            </a:r>
            <a:r>
              <a:rPr lang="en-US" altLang="zh-TW" dirty="0" smtClean="0"/>
              <a:t>OLED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r>
              <a:rPr lang="en-US" altLang="zh-TW" dirty="0" smtClean="0"/>
              <a:t>10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MicroSD</a:t>
            </a:r>
            <a:r>
              <a:rPr lang="zh-TW" altLang="en-US" dirty="0" smtClean="0"/>
              <a:t>卡模組</a:t>
            </a:r>
            <a:endParaRPr lang="en-US" altLang="zh-TW" dirty="0" smtClean="0"/>
          </a:p>
          <a:p>
            <a:r>
              <a:rPr lang="en-US" altLang="zh-TW" dirty="0" smtClean="0"/>
              <a:t>11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MTduino</a:t>
            </a:r>
            <a:endParaRPr lang="en-US" altLang="zh-TW" dirty="0" smtClean="0"/>
          </a:p>
          <a:p>
            <a:r>
              <a:rPr lang="en-US" altLang="zh-TW" dirty="0" smtClean="0"/>
              <a:t>12</a:t>
            </a:r>
            <a:r>
              <a:rPr lang="zh-TW" altLang="en-US" dirty="0" smtClean="0"/>
              <a:t>、太陽能電池板</a:t>
            </a: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88" y="2470666"/>
            <a:ext cx="4170841" cy="4278477"/>
          </a:xfrm>
          <a:prstGeom prst="rect">
            <a:avLst/>
          </a:prstGeom>
        </p:spPr>
      </p:pic>
      <p:cxnSp>
        <p:nvCxnSpPr>
          <p:cNvPr id="21" name="直線單箭頭接點 20"/>
          <p:cNvCxnSpPr/>
          <p:nvPr/>
        </p:nvCxnSpPr>
        <p:spPr>
          <a:xfrm flipH="1">
            <a:off x="10109200" y="3882253"/>
            <a:ext cx="1197430" cy="1664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1306629" y="3675940"/>
            <a:ext cx="41549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８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3" name="直線單箭頭接點 22"/>
          <p:cNvCxnSpPr>
            <a:stCxn id="8" idx="3"/>
          </p:cNvCxnSpPr>
          <p:nvPr/>
        </p:nvCxnSpPr>
        <p:spPr>
          <a:xfrm flipH="1" flipV="1">
            <a:off x="8471943" y="4573216"/>
            <a:ext cx="2834686" cy="3668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8729167" y="4381500"/>
            <a:ext cx="2624633" cy="900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 flipV="1">
            <a:off x="8987998" y="4962174"/>
            <a:ext cx="2315029" cy="1766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 flipV="1">
            <a:off x="10203139" y="5786841"/>
            <a:ext cx="1150661" cy="176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11306629" y="4118455"/>
            <a:ext cx="41549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９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11303027" y="4451086"/>
            <a:ext cx="46038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1303027" y="4832375"/>
            <a:ext cx="46038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1303027" y="5593790"/>
            <a:ext cx="46038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88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鋰電池與底板組裝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700" y="2369029"/>
            <a:ext cx="4711700" cy="383265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039429" y="3723238"/>
            <a:ext cx="1469571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固定銅柱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X4</a:t>
            </a: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M3X3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螺絲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8509000" y="3715162"/>
            <a:ext cx="1105316" cy="16741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8509000" y="3933235"/>
            <a:ext cx="876300" cy="38239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8509000" y="3882573"/>
            <a:ext cx="2183970" cy="17694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8509000" y="3971044"/>
            <a:ext cx="1739901" cy="60487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146" y="2370667"/>
            <a:ext cx="4567304" cy="383101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096496" y="3226709"/>
            <a:ext cx="1193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接線露出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3305646" y="3327670"/>
            <a:ext cx="1128273" cy="8370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081145" y="2614022"/>
            <a:ext cx="13847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插入鋰電池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3465870" y="2787445"/>
            <a:ext cx="1843549" cy="38231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7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PH</a:t>
            </a:r>
            <a:r>
              <a:rPr lang="zh-TW" altLang="en-US" dirty="0" smtClean="0"/>
              <a:t>、</a:t>
            </a:r>
            <a:r>
              <a:rPr lang="en-US" altLang="zh-TW" dirty="0" smtClean="0"/>
              <a:t>EC</a:t>
            </a:r>
            <a:r>
              <a:rPr lang="zh-TW" altLang="en-US" dirty="0" smtClean="0"/>
              <a:t>、溫度模組固定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597" y="2637504"/>
            <a:ext cx="4864029" cy="39156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486" y="2637504"/>
            <a:ext cx="4518111" cy="3915696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5840361" y="4439265"/>
            <a:ext cx="0" cy="53840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5088194" y="4121181"/>
            <a:ext cx="34412" cy="78151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4171193" y="4121181"/>
            <a:ext cx="27181" cy="9523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609525" y="4179628"/>
            <a:ext cx="110099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843857" y="3751849"/>
            <a:ext cx="110099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620697" y="3751849"/>
            <a:ext cx="110099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EC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9099754" y="4121181"/>
            <a:ext cx="1568245" cy="8453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9099754" y="4121181"/>
            <a:ext cx="1091381" cy="39075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9099754" y="4121181"/>
            <a:ext cx="344131" cy="6640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782122" y="3947227"/>
            <a:ext cx="13176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螺絲固定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M3X5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螺絲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24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太陽能充電模組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75" y="2370667"/>
            <a:ext cx="4429125" cy="43910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452395" y="3670120"/>
            <a:ext cx="145476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鋰電池充電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>
            <a:stCxn id="6" idx="1"/>
          </p:cNvCxnSpPr>
          <p:nvPr/>
        </p:nvCxnSpPr>
        <p:spPr>
          <a:xfrm flipH="1" flipV="1">
            <a:off x="4616247" y="3819834"/>
            <a:ext cx="836148" cy="349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68" y="2360420"/>
            <a:ext cx="4632430" cy="4401271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 flipV="1">
            <a:off x="9409471" y="4857137"/>
            <a:ext cx="713277" cy="3932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9198075" y="3077498"/>
            <a:ext cx="713277" cy="3932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8289004" y="4711799"/>
            <a:ext cx="112046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放下墊片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077608" y="2932160"/>
            <a:ext cx="112046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鎖上螺絲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79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鋰電池整線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9602"/>
          <a:stretch/>
        </p:blipFill>
        <p:spPr>
          <a:xfrm>
            <a:off x="2359741" y="2439988"/>
            <a:ext cx="4836703" cy="38280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579" y="2370667"/>
            <a:ext cx="4338059" cy="389739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456724" y="3330907"/>
            <a:ext cx="145476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理線鋰電池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>
            <a:stCxn id="6" idx="1"/>
          </p:cNvCxnSpPr>
          <p:nvPr/>
        </p:nvCxnSpPr>
        <p:spPr>
          <a:xfrm flipH="1" flipV="1">
            <a:off x="4620576" y="3480621"/>
            <a:ext cx="836148" cy="349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6" idx="1"/>
          </p:cNvCxnSpPr>
          <p:nvPr/>
        </p:nvCxnSpPr>
        <p:spPr>
          <a:xfrm flipH="1">
            <a:off x="4163580" y="3515573"/>
            <a:ext cx="1293144" cy="33438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200103" y="5253114"/>
            <a:ext cx="113503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溫度模組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00103" y="4761065"/>
            <a:ext cx="113503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螺絲固定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9335141" y="4857376"/>
            <a:ext cx="1549169" cy="3672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9335140" y="5377881"/>
            <a:ext cx="1549170" cy="5989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5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/>
          <a:srcRect b="15224"/>
          <a:stretch/>
        </p:blipFill>
        <p:spPr>
          <a:xfrm>
            <a:off x="7017511" y="2370667"/>
            <a:ext cx="4564889" cy="39097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</a:t>
            </a:r>
            <a:r>
              <a:rPr lang="zh-TW" altLang="en-US" dirty="0" smtClean="0"/>
              <a:t>板背面接線分布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455156" y="3755284"/>
            <a:ext cx="161108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溫度模組接線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>
            <a:stCxn id="5" idx="3"/>
          </p:cNvCxnSpPr>
          <p:nvPr/>
        </p:nvCxnSpPr>
        <p:spPr>
          <a:xfrm flipV="1">
            <a:off x="8066241" y="3935016"/>
            <a:ext cx="730024" cy="49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8066241" y="4124616"/>
            <a:ext cx="1048730" cy="3905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8062539" y="4302322"/>
            <a:ext cx="1195724" cy="22934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455156" y="4325541"/>
            <a:ext cx="161108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A0_PH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A1_EC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8066241" y="4531669"/>
            <a:ext cx="1233714" cy="9891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066241" y="5529704"/>
            <a:ext cx="1233714" cy="48082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455156" y="5336161"/>
            <a:ext cx="161108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鋰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電池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供電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/>
          <a:srcRect b="15224"/>
          <a:stretch/>
        </p:blipFill>
        <p:spPr>
          <a:xfrm>
            <a:off x="1531111" y="2370667"/>
            <a:ext cx="4564889" cy="3909748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801087" y="3713174"/>
            <a:ext cx="198195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設定旋鈕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2783040" y="3457057"/>
            <a:ext cx="562355" cy="47796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2783040" y="2780643"/>
            <a:ext cx="921511" cy="115437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728520" y="3939950"/>
            <a:ext cx="2046680" cy="36237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54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主板電子零件、模組分布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32" y="2370667"/>
            <a:ext cx="5221053" cy="4103349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 flipV="1">
            <a:off x="5841872" y="4574346"/>
            <a:ext cx="552140" cy="43086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3584638" y="2787959"/>
            <a:ext cx="884061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305316" y="2603293"/>
            <a:ext cx="127932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電源開關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39349" t="23142" r="31149" b="28142"/>
          <a:stretch/>
        </p:blipFill>
        <p:spPr>
          <a:xfrm rot="16200000">
            <a:off x="7110536" y="2371163"/>
            <a:ext cx="4458579" cy="414304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834913" y="5373139"/>
            <a:ext cx="127932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OLED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30129" y="5005211"/>
            <a:ext cx="107685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RTC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913256" y="4265259"/>
            <a:ext cx="127932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MTduino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990468" y="3469012"/>
            <a:ext cx="127932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SD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卡模組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831771" y="3640481"/>
            <a:ext cx="23513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顯示／設定模式開關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H="1" flipV="1">
            <a:off x="5658573" y="3075948"/>
            <a:ext cx="37987" cy="70012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5356256" y="5902433"/>
            <a:ext cx="117565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模式切換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15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鎖上太陽能電池接頭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523" y="2587853"/>
            <a:ext cx="4218781" cy="3375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2086"/>
            <a:ext cx="5036457" cy="437633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177899" y="3912155"/>
            <a:ext cx="161108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電源接頭固定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3780844" y="4243065"/>
            <a:ext cx="5334127" cy="77887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3613930" y="4632504"/>
            <a:ext cx="5334127" cy="77887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51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太陽能充電模組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</a:t>
            </a:r>
            <a:r>
              <a:rPr lang="zh-TW" altLang="en-US" dirty="0" smtClean="0"/>
              <a:t>、狀態顯示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太陽能充電：紅燈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充電滿：綠燈</a:t>
            </a:r>
            <a:endParaRPr lang="en-US" altLang="zh-TW" dirty="0" smtClean="0"/>
          </a:p>
          <a:p>
            <a:r>
              <a:rPr lang="en-US" altLang="zh-TW" dirty="0" smtClean="0"/>
              <a:t>2</a:t>
            </a:r>
            <a:r>
              <a:rPr lang="zh-TW" altLang="en-US" dirty="0" smtClean="0"/>
              <a:t>、按下按鈕，電量顯示</a:t>
            </a:r>
            <a:endParaRPr lang="en-US" altLang="zh-TW" dirty="0" smtClean="0"/>
          </a:p>
          <a:p>
            <a:r>
              <a:rPr lang="en-US" altLang="zh-TW" dirty="0" smtClean="0"/>
              <a:t>3</a:t>
            </a:r>
            <a:r>
              <a:rPr lang="zh-TW" altLang="en-US" dirty="0" smtClean="0"/>
              <a:t>、模式切換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408" y="2230967"/>
            <a:ext cx="5701230" cy="444433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100049" y="3521668"/>
            <a:ext cx="3367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303414" y="2706866"/>
            <a:ext cx="3367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0820764" y="3802836"/>
            <a:ext cx="3367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8413236" y="3706334"/>
            <a:ext cx="619720" cy="81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9303414" y="3076198"/>
            <a:ext cx="168356" cy="25611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9471770" y="3076198"/>
            <a:ext cx="209858" cy="5122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2" idx="1"/>
          </p:cNvCxnSpPr>
          <p:nvPr/>
        </p:nvCxnSpPr>
        <p:spPr>
          <a:xfrm flipH="1">
            <a:off x="10394950" y="3987502"/>
            <a:ext cx="425814" cy="1299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5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分享</a:t>
            </a:r>
            <a:r>
              <a:rPr lang="zh-TW" altLang="en-US" dirty="0"/>
              <a:t>者</a:t>
            </a:r>
            <a:r>
              <a:rPr lang="zh-TW" altLang="en-US" dirty="0" smtClean="0"/>
              <a:t>介紹</a:t>
            </a:r>
            <a:endParaRPr lang="zh-TW" altLang="en-US" b="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姓名：徐豐智</a:t>
            </a:r>
            <a:endParaRPr lang="en-US" altLang="zh-TW" dirty="0" smtClean="0"/>
          </a:p>
          <a:p>
            <a:r>
              <a:rPr lang="zh-TW" altLang="en-US" dirty="0" smtClean="0"/>
              <a:t>職稱：</a:t>
            </a:r>
            <a:r>
              <a:rPr lang="en-US" altLang="zh-TW" dirty="0" smtClean="0"/>
              <a:t>CAVEDU</a:t>
            </a:r>
            <a:r>
              <a:rPr lang="zh-TW" altLang="en-US" dirty="0" smtClean="0"/>
              <a:t>講師</a:t>
            </a:r>
            <a:endParaRPr lang="en-US" altLang="zh-TW" dirty="0" smtClean="0"/>
          </a:p>
          <a:p>
            <a:r>
              <a:rPr lang="zh-TW" altLang="en-US" dirty="0" smtClean="0"/>
              <a:t>技能：物聯網、</a:t>
            </a:r>
            <a:r>
              <a:rPr lang="en-US" altLang="zh-TW" dirty="0" smtClean="0"/>
              <a:t>Arduino</a:t>
            </a:r>
            <a:r>
              <a:rPr lang="zh-TW" altLang="en-US" dirty="0" smtClean="0"/>
              <a:t>、</a:t>
            </a:r>
            <a:r>
              <a:rPr lang="zh-TW" altLang="en-US" dirty="0"/>
              <a:t>樹莓</a:t>
            </a:r>
            <a:r>
              <a:rPr lang="zh-TW" altLang="en-US" dirty="0" smtClean="0"/>
              <a:t>派、</a:t>
            </a:r>
            <a:r>
              <a:rPr lang="en-US" altLang="zh-TW" dirty="0" err="1" smtClean="0"/>
              <a:t>AppInventor</a:t>
            </a:r>
            <a:endParaRPr lang="en-US" altLang="zh-TW" dirty="0" smtClean="0"/>
          </a:p>
          <a:p>
            <a:r>
              <a:rPr lang="en-US" altLang="zh-TW" dirty="0" smtClean="0"/>
              <a:t>Email</a:t>
            </a:r>
            <a:r>
              <a:rPr lang="zh-TW" altLang="en-US" dirty="0" smtClean="0"/>
              <a:t>：</a:t>
            </a:r>
            <a:r>
              <a:rPr lang="en-US" altLang="zh-TW" dirty="0" smtClean="0"/>
              <a:t>jesusvictory777@gmail.com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2412" t="22764" r="23614"/>
          <a:stretch/>
        </p:blipFill>
        <p:spPr>
          <a:xfrm>
            <a:off x="9376054" y="4253067"/>
            <a:ext cx="2437537" cy="24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太陽能充電</a:t>
            </a:r>
            <a:r>
              <a:rPr lang="zh-TW" altLang="en-US" dirty="0" smtClean="0">
                <a:hlinkClick r:id="rId2"/>
              </a:rPr>
              <a:t>模組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 </a:t>
            </a:r>
            <a:r>
              <a:rPr lang="en-US" altLang="zh-TW" dirty="0" err="1" smtClean="0"/>
              <a:t>Seeed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2</a:t>
            </a:r>
            <a:r>
              <a:rPr lang="zh-TW" altLang="en-US" sz="2800" dirty="0" smtClean="0"/>
              <a:t>、按下按鈕，</a:t>
            </a:r>
            <a:r>
              <a:rPr lang="en-US" altLang="zh-TW" sz="2800" dirty="0" smtClean="0"/>
              <a:t>LED</a:t>
            </a:r>
            <a:r>
              <a:rPr lang="zh-TW" altLang="en-US" sz="2800" dirty="0" smtClean="0"/>
              <a:t>電量顯示</a:t>
            </a:r>
            <a:endParaRPr lang="en-US" altLang="zh-TW" sz="2800" dirty="0" smtClean="0"/>
          </a:p>
          <a:p>
            <a:pPr lvl="1"/>
            <a:endParaRPr lang="en-US" altLang="zh-TW" sz="2400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408" y="2230967"/>
            <a:ext cx="5701230" cy="444433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011232" y="3479411"/>
            <a:ext cx="136182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鋰電池充電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303414" y="2706866"/>
            <a:ext cx="33671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7373055" y="3618893"/>
            <a:ext cx="1256935" cy="4518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9303414" y="3076198"/>
            <a:ext cx="168356" cy="25611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9471770" y="3076198"/>
            <a:ext cx="209858" cy="5122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734878"/>
              </p:ext>
            </p:extLst>
          </p:nvPr>
        </p:nvGraphicFramePr>
        <p:xfrm>
          <a:off x="1699658" y="3340612"/>
          <a:ext cx="31318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516">
                  <a:extLst>
                    <a:ext uri="{9D8B030D-6E8A-4147-A177-3AD203B41FA5}">
                      <a16:colId xmlns:a16="http://schemas.microsoft.com/office/drawing/2014/main" val="3515168149"/>
                    </a:ext>
                  </a:extLst>
                </a:gridCol>
                <a:gridCol w="1784319">
                  <a:extLst>
                    <a:ext uri="{9D8B030D-6E8A-4147-A177-3AD203B41FA5}">
                      <a16:colId xmlns:a16="http://schemas.microsoft.com/office/drawing/2014/main" val="220167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LED</a:t>
                      </a:r>
                      <a:r>
                        <a:rPr lang="zh-TW" altLang="en-US" dirty="0" smtClean="0"/>
                        <a:t>亮燈數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電池電量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8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0~10%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3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10~30%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3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30~60%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28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60~90%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29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90~100%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897064"/>
                  </a:ext>
                </a:extLst>
              </a:tr>
            </a:tbl>
          </a:graphicData>
        </a:graphic>
      </p:graphicFrame>
      <p:cxnSp>
        <p:nvCxnSpPr>
          <p:cNvPr id="14" name="直線單箭頭接點 13"/>
          <p:cNvCxnSpPr/>
          <p:nvPr/>
        </p:nvCxnSpPr>
        <p:spPr>
          <a:xfrm flipV="1">
            <a:off x="7362825" y="4246034"/>
            <a:ext cx="1256935" cy="4518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183086" y="4083800"/>
            <a:ext cx="124633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太陽能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7429419" y="4563656"/>
            <a:ext cx="2214991" cy="64697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779408" y="5025963"/>
            <a:ext cx="165409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供電給開發板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25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固定底板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7143" b="14986"/>
          <a:stretch/>
        </p:blipFill>
        <p:spPr>
          <a:xfrm>
            <a:off x="1524000" y="2237505"/>
            <a:ext cx="4876800" cy="40349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543" y="2232219"/>
            <a:ext cx="4448628" cy="404025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222172" y="3724237"/>
            <a:ext cx="13590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主板固定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Ｍ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3X3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螺絲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2409372" y="3413163"/>
            <a:ext cx="934168" cy="4664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2569030" y="4222473"/>
            <a:ext cx="774510" cy="6368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4581260" y="3352259"/>
            <a:ext cx="391886" cy="54008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581260" y="4248905"/>
            <a:ext cx="581820" cy="4340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3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設定介面功能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</a:t>
            </a:r>
            <a:r>
              <a:rPr lang="zh-TW" altLang="en-US" dirty="0" smtClean="0"/>
              <a:t>、開關</a:t>
            </a:r>
            <a:r>
              <a:rPr lang="zh-TW" altLang="en-US" dirty="0"/>
              <a:t>：</a:t>
            </a:r>
            <a:r>
              <a:rPr lang="zh-TW" altLang="en-US" dirty="0" smtClean="0"/>
              <a:t>鋰電池電源</a:t>
            </a:r>
            <a:endParaRPr lang="en-US" altLang="zh-TW" dirty="0" smtClean="0"/>
          </a:p>
          <a:p>
            <a:r>
              <a:rPr lang="en-US" altLang="zh-TW" dirty="0" smtClean="0"/>
              <a:t>2</a:t>
            </a:r>
            <a:r>
              <a:rPr lang="zh-TW" altLang="en-US" dirty="0" smtClean="0"/>
              <a:t>、</a:t>
            </a:r>
            <a:r>
              <a:rPr lang="zh-TW" altLang="en-US" dirty="0"/>
              <a:t>開關： </a:t>
            </a:r>
            <a:r>
              <a:rPr lang="en-US" altLang="zh-TW" dirty="0" smtClean="0"/>
              <a:t>OLED</a:t>
            </a:r>
            <a:r>
              <a:rPr lang="zh-TW" altLang="en-US" dirty="0" smtClean="0"/>
              <a:t>模式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顯示／設定</a:t>
            </a:r>
            <a:endParaRPr lang="en-US" altLang="zh-TW" dirty="0" smtClean="0"/>
          </a:p>
          <a:p>
            <a:r>
              <a:rPr lang="en-US" altLang="zh-TW" dirty="0" smtClean="0"/>
              <a:t>3</a:t>
            </a:r>
            <a:r>
              <a:rPr lang="zh-TW" altLang="en-US" dirty="0" smtClean="0"/>
              <a:t>、彈跳開關：</a:t>
            </a:r>
            <a:r>
              <a:rPr lang="en-US" altLang="zh-TW" dirty="0" smtClean="0"/>
              <a:t>OLED</a:t>
            </a:r>
            <a:r>
              <a:rPr lang="zh-TW" altLang="en-US" dirty="0" smtClean="0"/>
              <a:t>切換</a:t>
            </a:r>
            <a:endParaRPr lang="en-US" altLang="zh-TW" dirty="0" smtClean="0"/>
          </a:p>
          <a:p>
            <a:r>
              <a:rPr lang="en-US" altLang="zh-TW" dirty="0" smtClean="0"/>
              <a:t>4</a:t>
            </a:r>
            <a:r>
              <a:rPr lang="zh-TW" altLang="en-US" dirty="0" smtClean="0"/>
              <a:t>、旋鈕：調整參數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334" y="2254552"/>
            <a:ext cx="4907066" cy="448733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503886" y="2370667"/>
            <a:ext cx="107405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     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73257" y="3133113"/>
            <a:ext cx="120468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 設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     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8577942" y="2722961"/>
            <a:ext cx="828552" cy="410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8577942" y="3425376"/>
            <a:ext cx="1378858" cy="6003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0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設定參數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彈跳開關：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按壓</a:t>
            </a:r>
            <a:r>
              <a:rPr lang="en-US" altLang="zh-TW" dirty="0" smtClean="0"/>
              <a:t>&lt;1</a:t>
            </a:r>
            <a:r>
              <a:rPr lang="zh-TW" altLang="en-US" dirty="0" smtClean="0"/>
              <a:t>秒，切換畫面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時間</a:t>
            </a:r>
            <a:r>
              <a:rPr lang="en-US" altLang="zh-TW" dirty="0" smtClean="0"/>
              <a:t>/</a:t>
            </a:r>
            <a:r>
              <a:rPr lang="zh-TW" altLang="en-US" dirty="0" smtClean="0"/>
              <a:t>參數</a:t>
            </a:r>
            <a:r>
              <a:rPr lang="en-US" altLang="zh-TW" dirty="0" smtClean="0"/>
              <a:t>/</a:t>
            </a:r>
            <a:r>
              <a:rPr lang="zh-TW" altLang="en-US" dirty="0" smtClean="0"/>
              <a:t>年分</a:t>
            </a:r>
            <a:endParaRPr lang="en-US" altLang="zh-TW" dirty="0" smtClean="0"/>
          </a:p>
          <a:p>
            <a:pPr lvl="1"/>
            <a:r>
              <a:rPr lang="zh-TW" altLang="en-US" dirty="0"/>
              <a:t>按壓</a:t>
            </a:r>
            <a:r>
              <a:rPr lang="en-US" altLang="zh-TW" dirty="0" smtClean="0"/>
              <a:t>&lt;2</a:t>
            </a:r>
            <a:r>
              <a:rPr lang="zh-TW" altLang="en-US" dirty="0" smtClean="0"/>
              <a:t>秒，設</a:t>
            </a:r>
            <a:r>
              <a:rPr lang="zh-TW" altLang="en-US" dirty="0"/>
              <a:t>定</a:t>
            </a:r>
            <a:r>
              <a:rPr lang="zh-TW" altLang="en-US" dirty="0" smtClean="0"/>
              <a:t>畫面</a:t>
            </a:r>
            <a:endParaRPr lang="en-US" altLang="zh-TW" dirty="0" smtClean="0"/>
          </a:p>
          <a:p>
            <a:pPr lvl="2"/>
            <a:r>
              <a:rPr lang="zh-TW" altLang="en-US" dirty="0"/>
              <a:t>時間</a:t>
            </a:r>
            <a:r>
              <a:rPr lang="en-US" altLang="zh-TW" dirty="0"/>
              <a:t>/</a:t>
            </a:r>
            <a:r>
              <a:rPr lang="zh-TW" altLang="en-US" dirty="0"/>
              <a:t>參數</a:t>
            </a:r>
            <a:r>
              <a:rPr lang="en-US" altLang="zh-TW" dirty="0"/>
              <a:t>/</a:t>
            </a:r>
            <a:r>
              <a:rPr lang="zh-TW" altLang="en-US" dirty="0" smtClean="0"/>
              <a:t>年分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按壓</a:t>
            </a:r>
            <a:r>
              <a:rPr lang="en-US" altLang="zh-TW" dirty="0" smtClean="0"/>
              <a:t>&gt;3</a:t>
            </a:r>
            <a:r>
              <a:rPr lang="zh-TW" altLang="en-US" dirty="0" smtClean="0"/>
              <a:t>秒，儲存</a:t>
            </a:r>
            <a:r>
              <a:rPr lang="en-US" altLang="zh-TW" dirty="0" smtClean="0"/>
              <a:t>/</a:t>
            </a:r>
            <a:r>
              <a:rPr lang="zh-TW" altLang="en-US" dirty="0" smtClean="0"/>
              <a:t>調整設定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334" y="2254552"/>
            <a:ext cx="4907066" cy="448733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953828" y="2370667"/>
            <a:ext cx="62411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</a:t>
            </a:r>
          </a:p>
          <a:p>
            <a:pPr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808686" y="3133113"/>
            <a:ext cx="76925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8577942" y="2722961"/>
            <a:ext cx="828552" cy="410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8577942" y="3425376"/>
            <a:ext cx="1378858" cy="6003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762418" y="5968811"/>
            <a:ext cx="769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7618758" y="6153477"/>
            <a:ext cx="1924384" cy="6003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762418" y="4175052"/>
            <a:ext cx="76925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調整參數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531671" y="4488847"/>
            <a:ext cx="1147872" cy="95158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531671" y="4480085"/>
            <a:ext cx="87087" cy="80964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56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水環</a:t>
            </a:r>
            <a:r>
              <a:rPr lang="zh-TW" altLang="en-US" dirty="0"/>
              <a:t>境</a:t>
            </a:r>
            <a:r>
              <a:rPr lang="zh-TW" altLang="en-US" dirty="0" smtClean="0"/>
              <a:t>程式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https://github.com/LinkItONEDevGroup/LASS/tree/master/WaterBox_v1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40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hlinkClick r:id="rId3"/>
              </a:rPr>
              <a:t>外部函式庫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U8g2.h        </a:t>
            </a:r>
            <a:r>
              <a:rPr lang="en-US" altLang="zh-TW" dirty="0"/>
              <a:t>SSD1306 (</a:t>
            </a:r>
            <a:r>
              <a:rPr lang="zh-TW" altLang="en-US" dirty="0"/>
              <a:t>螢幕顯示</a:t>
            </a:r>
            <a:r>
              <a:rPr lang="en-US" altLang="zh-TW" dirty="0"/>
              <a:t>)</a:t>
            </a:r>
          </a:p>
          <a:p>
            <a:r>
              <a:rPr lang="en-US" altLang="zh-TW" dirty="0" err="1" smtClean="0"/>
              <a:t>OneWire.h</a:t>
            </a:r>
            <a:r>
              <a:rPr lang="en-US" altLang="zh-TW" dirty="0" smtClean="0"/>
              <a:t>     </a:t>
            </a:r>
            <a:r>
              <a:rPr lang="en-US" altLang="zh-TW" dirty="0"/>
              <a:t>DS18B20 (</a:t>
            </a:r>
            <a:r>
              <a:rPr lang="zh-TW" altLang="en-US" dirty="0"/>
              <a:t>溫度</a:t>
            </a:r>
            <a:r>
              <a:rPr lang="en-US" altLang="zh-TW" dirty="0"/>
              <a:t>)</a:t>
            </a:r>
          </a:p>
          <a:p>
            <a:r>
              <a:rPr lang="en-US" altLang="zh-TW" dirty="0" err="1" smtClean="0"/>
              <a:t>SPI.h</a:t>
            </a:r>
            <a:r>
              <a:rPr lang="en-US" altLang="zh-TW" dirty="0" smtClean="0"/>
              <a:t> </a:t>
            </a:r>
            <a:r>
              <a:rPr lang="en-US" altLang="zh-TW" dirty="0" err="1"/>
              <a:t>SD.h</a:t>
            </a:r>
            <a:r>
              <a:rPr lang="en-US" altLang="zh-TW" dirty="0"/>
              <a:t>    SD</a:t>
            </a:r>
            <a:r>
              <a:rPr lang="zh-TW" altLang="en-US" dirty="0"/>
              <a:t>卡</a:t>
            </a:r>
          </a:p>
          <a:p>
            <a:r>
              <a:rPr lang="en-US" altLang="zh-TW" dirty="0" err="1" smtClean="0"/>
              <a:t>RTClib.h</a:t>
            </a:r>
            <a:r>
              <a:rPr lang="en-US" altLang="zh-TW" dirty="0" smtClean="0"/>
              <a:t>      </a:t>
            </a:r>
            <a:r>
              <a:rPr lang="en-US" altLang="zh-TW" dirty="0"/>
              <a:t>DS3231  (</a:t>
            </a:r>
            <a:r>
              <a:rPr lang="zh-TW" altLang="en-US" dirty="0"/>
              <a:t>時間模組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487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Waterbox_v1.ino</a:t>
            </a:r>
            <a:r>
              <a:rPr lang="zh-TW" altLang="en-US" dirty="0" smtClean="0"/>
              <a:t>：腳位設定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 smtClean="0"/>
              <a:t>20~23</a:t>
            </a:r>
            <a:r>
              <a:rPr lang="zh-TW" altLang="en-US" dirty="0" smtClean="0"/>
              <a:t>行：匯入的函式庫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25~40</a:t>
            </a:r>
            <a:r>
              <a:rPr lang="zh-TW" altLang="en-US" dirty="0" smtClean="0"/>
              <a:t>行：各模組、組件腳位設定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ADC</a:t>
            </a:r>
            <a:r>
              <a:rPr lang="zh-TW" altLang="en-US" dirty="0" smtClean="0"/>
              <a:t>旋鈕、</a:t>
            </a:r>
            <a:r>
              <a:rPr lang="en-US" altLang="zh-TW" dirty="0" smtClean="0"/>
              <a:t>PH</a:t>
            </a:r>
            <a:r>
              <a:rPr lang="zh-TW" altLang="en-US" dirty="0" smtClean="0"/>
              <a:t>、</a:t>
            </a:r>
            <a:r>
              <a:rPr lang="en-US" altLang="zh-TW" dirty="0" smtClean="0"/>
              <a:t>EC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RTC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SD</a:t>
            </a:r>
            <a:r>
              <a:rPr lang="zh-TW" altLang="en-US" dirty="0" smtClean="0"/>
              <a:t>卡模組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52~55</a:t>
            </a:r>
            <a:r>
              <a:rPr lang="zh-TW" altLang="en-US" dirty="0" smtClean="0"/>
              <a:t>行：頻率設定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Serial print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SD</a:t>
            </a:r>
            <a:r>
              <a:rPr lang="zh-TW" altLang="en-US" dirty="0" smtClean="0"/>
              <a:t>卡、</a:t>
            </a:r>
            <a:r>
              <a:rPr lang="en-US" altLang="zh-TW" dirty="0" smtClean="0"/>
              <a:t>SIGFOX</a:t>
            </a:r>
            <a:r>
              <a:rPr lang="zh-TW" altLang="en-US" dirty="0" smtClean="0"/>
              <a:t>更新間隔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57~64</a:t>
            </a:r>
            <a:r>
              <a:rPr lang="zh-TW" altLang="en-US" dirty="0" smtClean="0"/>
              <a:t>行：</a:t>
            </a:r>
            <a:r>
              <a:rPr lang="en-US" altLang="zh-TW" dirty="0" smtClean="0"/>
              <a:t>SIGFOX</a:t>
            </a:r>
            <a:r>
              <a:rPr lang="zh-TW" altLang="en-US" dirty="0" smtClean="0"/>
              <a:t>上傳格式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66~79</a:t>
            </a:r>
            <a:r>
              <a:rPr lang="zh-TW" altLang="en-US" dirty="0" smtClean="0"/>
              <a:t>行：設</a:t>
            </a:r>
            <a:r>
              <a:rPr lang="zh-TW" altLang="en-US" dirty="0"/>
              <a:t>定</a:t>
            </a:r>
            <a:r>
              <a:rPr lang="en-US" altLang="zh-TW" dirty="0" smtClean="0"/>
              <a:t>RTC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SD</a:t>
            </a:r>
            <a:r>
              <a:rPr lang="zh-TW" altLang="en-US" dirty="0" smtClean="0"/>
              <a:t>卡、</a:t>
            </a:r>
            <a:r>
              <a:rPr lang="en-US" altLang="zh-TW" dirty="0" smtClean="0"/>
              <a:t>OLED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2385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1_OLED.ino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OLED_header</a:t>
            </a:r>
            <a:endParaRPr lang="en-US" altLang="zh-TW" dirty="0" smtClean="0"/>
          </a:p>
          <a:p>
            <a:r>
              <a:rPr lang="en-US" altLang="zh-TW" dirty="0" err="1" smtClean="0"/>
              <a:t>OLED_content</a:t>
            </a:r>
            <a:endParaRPr lang="en-US" altLang="zh-TW" dirty="0" smtClean="0"/>
          </a:p>
          <a:p>
            <a:r>
              <a:rPr lang="en-US" altLang="zh-TW" dirty="0" err="1" smtClean="0"/>
              <a:t>OLED_state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167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2_Analysis</a:t>
            </a:r>
            <a:r>
              <a:rPr lang="zh-TW" altLang="en-US" dirty="0"/>
              <a:t>：分析</a:t>
            </a:r>
            <a:r>
              <a:rPr lang="zh-TW" altLang="en-US" dirty="0" smtClean="0"/>
              <a:t>水質酸鹼、電解、溫度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averge_array</a:t>
            </a:r>
            <a:r>
              <a:rPr lang="zh-TW" altLang="en-US" dirty="0"/>
              <a:t>：計算</a:t>
            </a:r>
            <a:r>
              <a:rPr lang="en-US" altLang="zh-TW" dirty="0"/>
              <a:t>array</a:t>
            </a:r>
            <a:r>
              <a:rPr lang="zh-TW" altLang="en-US" dirty="0"/>
              <a:t>平均</a:t>
            </a:r>
            <a:endParaRPr lang="en-US" altLang="zh-TW" dirty="0" smtClean="0"/>
          </a:p>
          <a:p>
            <a:r>
              <a:rPr lang="en-US" altLang="zh-TW" dirty="0"/>
              <a:t>_</a:t>
            </a:r>
            <a:r>
              <a:rPr lang="en-US" altLang="zh-TW" dirty="0" err="1" smtClean="0"/>
              <a:t>pH_mV</a:t>
            </a:r>
            <a:r>
              <a:rPr lang="zh-TW" altLang="en-US" dirty="0"/>
              <a:t>：</a:t>
            </a:r>
            <a:r>
              <a:rPr lang="zh-TW" altLang="en-US" dirty="0" smtClean="0"/>
              <a:t>讀取酸鹼資料</a:t>
            </a:r>
            <a:endParaRPr lang="en-US" altLang="zh-TW" dirty="0" smtClean="0"/>
          </a:p>
          <a:p>
            <a:r>
              <a:rPr lang="en-US" altLang="zh-TW" dirty="0" err="1" smtClean="0"/>
              <a:t>EC_value</a:t>
            </a:r>
            <a:r>
              <a:rPr lang="zh-TW" altLang="en-US" dirty="0"/>
              <a:t>：</a:t>
            </a:r>
            <a:r>
              <a:rPr lang="zh-TW" altLang="en-US" dirty="0" smtClean="0"/>
              <a:t>讀取電解資料</a:t>
            </a:r>
            <a:endParaRPr lang="en-US" altLang="zh-TW" dirty="0" smtClean="0"/>
          </a:p>
          <a:p>
            <a:r>
              <a:rPr lang="en-US" altLang="zh-TW" dirty="0" err="1"/>
              <a:t>TempProcess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49327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3_system.ino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convert_2digits</a:t>
            </a:r>
          </a:p>
          <a:p>
            <a:r>
              <a:rPr lang="en-US" altLang="zh-TW" dirty="0" smtClean="0"/>
              <a:t>save2SD</a:t>
            </a:r>
          </a:p>
          <a:p>
            <a:r>
              <a:rPr lang="en-US" altLang="zh-TW" dirty="0" err="1" smtClean="0"/>
              <a:t>EEPROM_write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EEPROM_read</a:t>
            </a:r>
            <a:endParaRPr lang="en-US" altLang="zh-TW" dirty="0" smtClean="0"/>
          </a:p>
          <a:p>
            <a:r>
              <a:rPr lang="en-US" altLang="zh-TW" dirty="0" err="1" smtClean="0"/>
              <a:t>sigfox_atcommand_rx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sigfox_atcommand_tx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send_to_sigfox</a:t>
            </a:r>
            <a:endParaRPr lang="en-US" altLang="zh-TW" dirty="0" smtClean="0"/>
          </a:p>
          <a:p>
            <a:r>
              <a:rPr lang="en-US" altLang="zh-TW" dirty="0"/>
              <a:t>_</a:t>
            </a:r>
            <a:r>
              <a:rPr lang="en-US" altLang="zh-TW" dirty="0" smtClean="0"/>
              <a:t>printOut1</a:t>
            </a:r>
          </a:p>
          <a:p>
            <a:r>
              <a:rPr lang="en-US" altLang="zh-TW" dirty="0"/>
              <a:t>_</a:t>
            </a:r>
            <a:r>
              <a:rPr lang="en-US" altLang="zh-TW" dirty="0" smtClean="0"/>
              <a:t>bale</a:t>
            </a:r>
            <a:r>
              <a:rPr lang="zh-TW" altLang="en-US" dirty="0" smtClean="0"/>
              <a:t>、</a:t>
            </a:r>
            <a:r>
              <a:rPr lang="en-US" altLang="zh-TW" dirty="0"/>
              <a:t>_</a:t>
            </a:r>
            <a:r>
              <a:rPr lang="en-US" altLang="zh-TW" dirty="0" smtClean="0"/>
              <a:t>bale2Hex</a:t>
            </a:r>
          </a:p>
          <a:p>
            <a:r>
              <a:rPr lang="en-US" altLang="zh-TW" dirty="0"/>
              <a:t>_</a:t>
            </a:r>
            <a:r>
              <a:rPr lang="en-US" altLang="zh-TW" dirty="0" err="1" smtClean="0"/>
              <a:t>config</a:t>
            </a:r>
            <a:endParaRPr lang="en-US" altLang="zh-TW" dirty="0" smtClean="0"/>
          </a:p>
          <a:p>
            <a:r>
              <a:rPr lang="en-US" altLang="zh-TW" dirty="0" err="1"/>
              <a:t>alarm_check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685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hlinkClick r:id="rId3"/>
              </a:rPr>
              <a:t>水感測套件組裝說明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預計</a:t>
            </a:r>
            <a:r>
              <a:rPr lang="zh-TW" altLang="en-US" dirty="0" smtClean="0"/>
              <a:t>開</a:t>
            </a:r>
            <a:r>
              <a:rPr lang="zh-TW" altLang="en-US" dirty="0"/>
              <a:t>源以下項目</a:t>
            </a:r>
          </a:p>
          <a:p>
            <a:pPr lvl="2"/>
            <a:r>
              <a:rPr lang="en-US" altLang="zh-TW" dirty="0"/>
              <a:t>BOM</a:t>
            </a:r>
          </a:p>
          <a:p>
            <a:pPr lvl="2"/>
            <a:r>
              <a:rPr lang="zh-TW" altLang="en-US" dirty="0"/>
              <a:t>韌體 </a:t>
            </a:r>
            <a:r>
              <a:rPr lang="en-US" altLang="zh-TW" dirty="0"/>
              <a:t>source code (Arduino)</a:t>
            </a:r>
          </a:p>
          <a:p>
            <a:pPr lvl="2"/>
            <a:r>
              <a:rPr lang="en-US" altLang="zh-TW" dirty="0"/>
              <a:t>3DP </a:t>
            </a:r>
            <a:r>
              <a:rPr lang="zh-TW" altLang="en-US" dirty="0"/>
              <a:t>的 </a:t>
            </a:r>
            <a:r>
              <a:rPr lang="en-US" altLang="zh-TW" dirty="0"/>
              <a:t>STL files(*.</a:t>
            </a:r>
            <a:r>
              <a:rPr lang="en-US" altLang="zh-TW" dirty="0" err="1"/>
              <a:t>stl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/>
              <a:t> </a:t>
            </a:r>
            <a:r>
              <a:rPr lang="en-US" altLang="zh-TW" dirty="0" err="1"/>
              <a:t>Sigfox</a:t>
            </a:r>
            <a:r>
              <a:rPr lang="en-US" altLang="zh-TW" dirty="0"/>
              <a:t> callback source code</a:t>
            </a:r>
          </a:p>
          <a:p>
            <a:pPr lvl="2"/>
            <a:r>
              <a:rPr lang="zh-TW" altLang="en-US" dirty="0"/>
              <a:t>組裝說明書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AutoShape 2" descr="https://paper.dropbox.com/ep/redirect/image?url=https%3A%2F%2Fscontent.ftpe3-2.fna.fbcdn.net%2Fv%2Ft1.15752-9%2Fs2048x2048%2F36137527_10156377799648486_1274473322511335424_n.jpg%3F_nc_cat%3D0%26oh%3D7ca4d5fedfe1dc0e0df4047de061103a%26oe%3D5BAB1B67&amp;hmac=rIBDAGWYRqlZ9QIU6Ag9uL2d0UHyqwGTha27DXXNwcU%3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870864" y="2052276"/>
            <a:ext cx="2751461" cy="48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04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８</a:t>
            </a:r>
            <a:r>
              <a:rPr lang="en-US" altLang="zh-TW" dirty="0" smtClean="0"/>
              <a:t>_Setup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Setup</a:t>
            </a:r>
          </a:p>
          <a:p>
            <a:pPr lvl="1"/>
            <a:r>
              <a:rPr lang="en-US" altLang="zh-TW" dirty="0" smtClean="0"/>
              <a:t>Switch pin</a:t>
            </a:r>
            <a:endParaRPr lang="en-US" altLang="zh-TW" dirty="0"/>
          </a:p>
          <a:p>
            <a:pPr lvl="1"/>
            <a:r>
              <a:rPr lang="en-US" altLang="zh-TW" dirty="0" smtClean="0"/>
              <a:t>OLED++</a:t>
            </a:r>
            <a:endParaRPr lang="en-US" altLang="zh-TW" dirty="0"/>
          </a:p>
          <a:p>
            <a:pPr lvl="1"/>
            <a:r>
              <a:rPr lang="zh-TW" altLang="en-US" dirty="0" smtClean="0"/>
              <a:t>旋鈕：</a:t>
            </a:r>
            <a:r>
              <a:rPr lang="en-US" altLang="zh-TW" dirty="0" smtClean="0"/>
              <a:t>A2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A3</a:t>
            </a:r>
            <a:r>
              <a:rPr lang="zh-TW" altLang="en-US" dirty="0" smtClean="0"/>
              <a:t>精度為</a:t>
            </a:r>
            <a:r>
              <a:rPr lang="en-US" altLang="zh-TW" dirty="0" smtClean="0"/>
              <a:t>12bit</a:t>
            </a:r>
            <a:r>
              <a:rPr lang="zh-TW" altLang="en-US" dirty="0" smtClean="0"/>
              <a:t>，</a:t>
            </a:r>
            <a:r>
              <a:rPr lang="en-US" altLang="zh-TW" dirty="0" smtClean="0"/>
              <a:t>0~4095</a:t>
            </a:r>
          </a:p>
          <a:p>
            <a:pPr lvl="1"/>
            <a:r>
              <a:rPr lang="en-US" altLang="zh-TW" dirty="0" smtClean="0"/>
              <a:t>SIGFOX</a:t>
            </a:r>
            <a:r>
              <a:rPr lang="zh-TW" altLang="en-US" dirty="0" smtClean="0"/>
              <a:t>：</a:t>
            </a:r>
            <a:r>
              <a:rPr lang="en-US" altLang="zh-TW" dirty="0" smtClean="0"/>
              <a:t>D5 is HIGH</a:t>
            </a:r>
          </a:p>
          <a:p>
            <a:pPr lvl="1"/>
            <a:r>
              <a:rPr lang="zh-TW" altLang="en-US" dirty="0" smtClean="0"/>
              <a:t>溫度計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SD</a:t>
            </a:r>
            <a:r>
              <a:rPr lang="zh-TW" altLang="en-US" dirty="0" smtClean="0"/>
              <a:t>卡模組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PH</a:t>
            </a:r>
            <a:r>
              <a:rPr lang="zh-TW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TW" dirty="0" smtClean="0">
                <a:solidFill>
                  <a:srgbClr val="FF0000"/>
                </a:solidFill>
              </a:rPr>
              <a:t>CE?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88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感測</a:t>
            </a:r>
            <a:r>
              <a:rPr lang="zh-TW" altLang="en-US" dirty="0"/>
              <a:t>器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Water Box </a:t>
            </a:r>
            <a:r>
              <a:rPr lang="zh-TW" altLang="en-US" dirty="0" smtClean="0"/>
              <a:t>水盒子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16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整體架構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508" y="1536280"/>
            <a:ext cx="7482992" cy="50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hlinkClick r:id="rId2"/>
              </a:rPr>
              <a:t>MTduino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14550"/>
            <a:ext cx="10515600" cy="4077162"/>
          </a:xfrm>
        </p:spPr>
        <p:txBody>
          <a:bodyPr/>
          <a:lstStyle/>
          <a:p>
            <a:r>
              <a:rPr lang="en-US" altLang="zh-TW" dirty="0" err="1" smtClean="0"/>
              <a:t>Github</a:t>
            </a:r>
            <a:r>
              <a:rPr lang="en-US" altLang="zh-TW" dirty="0" smtClean="0"/>
              <a:t>-</a:t>
            </a:r>
            <a:r>
              <a:rPr lang="en-US" altLang="zh-TW" dirty="0" smtClean="0">
                <a:hlinkClick r:id="rId3"/>
              </a:rPr>
              <a:t>Link</a:t>
            </a:r>
            <a:endParaRPr lang="en-US" altLang="zh-TW" dirty="0" smtClean="0"/>
          </a:p>
          <a:p>
            <a:r>
              <a:rPr lang="en-US" altLang="zh-TW" b="1" dirty="0"/>
              <a:t>Arduino and </a:t>
            </a:r>
            <a:r>
              <a:rPr lang="en-US" altLang="zh-TW" b="1" dirty="0" err="1"/>
              <a:t>SigFox</a:t>
            </a:r>
            <a:r>
              <a:rPr lang="en-US" altLang="zh-TW" b="1" dirty="0"/>
              <a:t> connectivity module</a:t>
            </a:r>
          </a:p>
          <a:p>
            <a:r>
              <a:rPr lang="en-US" altLang="zh-TW" b="1" dirty="0"/>
              <a:t>MIT License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260" y="4068815"/>
            <a:ext cx="11435060" cy="22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MTduino</a:t>
            </a:r>
            <a:r>
              <a:rPr lang="en-US" altLang="zh-TW" dirty="0" smtClean="0"/>
              <a:t> Pin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20" t="7040" r="2471" b="9424"/>
          <a:stretch/>
        </p:blipFill>
        <p:spPr>
          <a:xfrm>
            <a:off x="1696020" y="2529989"/>
            <a:ext cx="8981856" cy="3362517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2005781" y="5427406"/>
            <a:ext cx="2241754" cy="43199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4231509" y="5427406"/>
            <a:ext cx="2803471" cy="43199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2005781" y="2580968"/>
            <a:ext cx="940619" cy="1076632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005780" y="2199818"/>
            <a:ext cx="695127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UART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2946400" y="2596337"/>
            <a:ext cx="4206568" cy="82528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7787148" y="2611706"/>
            <a:ext cx="722671" cy="82528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005781" y="4914901"/>
            <a:ext cx="2241754" cy="95987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57948" y="2201588"/>
            <a:ext cx="4940776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PWM</a:t>
            </a:r>
            <a:r>
              <a:rPr lang="zh-TW" altLang="en-US" dirty="0" smtClean="0"/>
              <a:t>：</a:t>
            </a:r>
            <a:r>
              <a:rPr lang="en-US" altLang="zh-TW" dirty="0" smtClean="0"/>
              <a:t>0~255</a:t>
            </a:r>
            <a:r>
              <a:rPr lang="zh-TW" altLang="en-US" dirty="0" smtClean="0"/>
              <a:t>，</a:t>
            </a:r>
            <a:r>
              <a:rPr lang="en-US" altLang="zh-TW" dirty="0" smtClean="0"/>
              <a:t>P4</a:t>
            </a:r>
            <a:r>
              <a:rPr lang="zh-TW" altLang="en-US" dirty="0" smtClean="0"/>
              <a:t>、</a:t>
            </a:r>
            <a:r>
              <a:rPr lang="en-US" altLang="zh-TW" dirty="0" smtClean="0">
                <a:sym typeface="Wingdings" panose="05000000000000000000" pitchFamily="2" charset="2"/>
              </a:rPr>
              <a:t>P10</a:t>
            </a:r>
            <a:r>
              <a:rPr lang="zh-TW" altLang="en-US" dirty="0" smtClean="0">
                <a:sym typeface="Wingdings" panose="05000000000000000000" pitchFamily="2" charset="2"/>
              </a:rPr>
              <a:t>（Ｘ），</a:t>
            </a:r>
            <a:r>
              <a:rPr lang="en-US" altLang="zh-TW" dirty="0" smtClean="0"/>
              <a:t> P2</a:t>
            </a:r>
            <a:r>
              <a:rPr lang="zh-TW" altLang="en-US" dirty="0" smtClean="0"/>
              <a:t>、</a:t>
            </a:r>
            <a:r>
              <a:rPr lang="en-US" altLang="zh-TW" dirty="0" smtClean="0">
                <a:sym typeface="Wingdings" panose="05000000000000000000" pitchFamily="2" charset="2"/>
              </a:rPr>
              <a:t>P5</a:t>
            </a:r>
            <a:r>
              <a:rPr lang="zh-TW" altLang="en-US" dirty="0" smtClean="0">
                <a:sym typeface="Wingdings" panose="05000000000000000000" pitchFamily="2" charset="2"/>
              </a:rPr>
              <a:t>（！）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907071" y="2174386"/>
            <a:ext cx="482824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I2C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353344" y="5886592"/>
            <a:ext cx="1465209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DAC</a:t>
            </a:r>
            <a:r>
              <a:rPr lang="zh-TW" altLang="en-US" dirty="0" smtClean="0"/>
              <a:t>：</a:t>
            </a:r>
            <a:r>
              <a:rPr lang="en-US" altLang="zh-TW" dirty="0" smtClean="0"/>
              <a:t>0~3.3V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5987845" y="4914900"/>
            <a:ext cx="398208" cy="959873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475151" y="5925608"/>
            <a:ext cx="142359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LOW</a:t>
            </a:r>
            <a:r>
              <a:rPr lang="en-US" altLang="zh-TW" dirty="0" smtClean="0">
                <a:sym typeface="Wingdings" panose="05000000000000000000" pitchFamily="2" charset="2"/>
              </a:rPr>
              <a:t>RESET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85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佈景主題1" id="{6085018C-AE74-4DDA-B634-E2BF72213CA7}" vid="{8A6E151F-AB8D-46B1-B2E3-04EAE2C52897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5466</TotalTime>
  <Words>1194</Words>
  <Application>Microsoft Office PowerPoint</Application>
  <PresentationFormat>寬螢幕</PresentationFormat>
  <Paragraphs>296</Paragraphs>
  <Slides>50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50</vt:i4>
      </vt:variant>
    </vt:vector>
  </HeadingPairs>
  <TitlesOfParts>
    <vt:vector size="61" baseType="lpstr">
      <vt:lpstr>Heiti TC Light</vt:lpstr>
      <vt:lpstr>Heiti TC Medium</vt:lpstr>
      <vt:lpstr>微軟正黑體</vt:lpstr>
      <vt:lpstr>新細明體</vt:lpstr>
      <vt:lpstr>Arial</vt:lpstr>
      <vt:lpstr>Calibri</vt:lpstr>
      <vt:lpstr>Calibri Light</vt:lpstr>
      <vt:lpstr>Wingdings</vt:lpstr>
      <vt:lpstr>Wingdings 2</vt:lpstr>
      <vt:lpstr>佈景主題1</vt:lpstr>
      <vt:lpstr>HDOfficeLightV0</vt:lpstr>
      <vt:lpstr>水感測工作坊：開源水感測</vt:lpstr>
      <vt:lpstr>開發者介紹</vt:lpstr>
      <vt:lpstr>Water Box：起源</vt:lpstr>
      <vt:lpstr>分享者介紹</vt:lpstr>
      <vt:lpstr>水感測套件組裝說明</vt:lpstr>
      <vt:lpstr>感測器</vt:lpstr>
      <vt:lpstr>整體架構</vt:lpstr>
      <vt:lpstr>MTduino</vt:lpstr>
      <vt:lpstr>MTduino Pin</vt:lpstr>
      <vt:lpstr>Mtduino Pin</vt:lpstr>
      <vt:lpstr>Mtduino 規格</vt:lpstr>
      <vt:lpstr>MTDuino Feature</vt:lpstr>
      <vt:lpstr>PH感測器</vt:lpstr>
      <vt:lpstr>PH感測器注意事項 From DFrobot</vt:lpstr>
      <vt:lpstr>Analog EC感測器</vt:lpstr>
      <vt:lpstr>EC感測器注意事項 From DFrobot</vt:lpstr>
      <vt:lpstr>水質專題 From DFrobot</vt:lpstr>
      <vt:lpstr>LiPo Rider Pro From Seeed</vt:lpstr>
      <vt:lpstr>DS3231 時鐘模組 From ICShop</vt:lpstr>
      <vt:lpstr>0.96吋OLED螢幕顯示 From ICShop</vt:lpstr>
      <vt:lpstr>Micro SD卡模組 From ICShop</vt:lpstr>
      <vt:lpstr>上傳程式</vt:lpstr>
      <vt:lpstr>Mtduino 安裝</vt:lpstr>
      <vt:lpstr>安裝開發板</vt:lpstr>
      <vt:lpstr>安裝開發板</vt:lpstr>
      <vt:lpstr>安裝開發板</vt:lpstr>
      <vt:lpstr>sigfox</vt:lpstr>
      <vt:lpstr>零件組裝</vt:lpstr>
      <vt:lpstr>組裝結構</vt:lpstr>
      <vt:lpstr>清點零件</vt:lpstr>
      <vt:lpstr>清點零件</vt:lpstr>
      <vt:lpstr>鋰電池與底板組裝</vt:lpstr>
      <vt:lpstr>PH、EC、溫度模組固定</vt:lpstr>
      <vt:lpstr>太陽能充電模組</vt:lpstr>
      <vt:lpstr>鋰電池整線</vt:lpstr>
      <vt:lpstr>主板背面接線分布</vt:lpstr>
      <vt:lpstr>主板電子零件、模組分布</vt:lpstr>
      <vt:lpstr>鎖上太陽能電池接頭</vt:lpstr>
      <vt:lpstr>太陽能充電模組</vt:lpstr>
      <vt:lpstr>太陽能充電模組 from Seeed</vt:lpstr>
      <vt:lpstr>固定底板</vt:lpstr>
      <vt:lpstr>設定介面功能</vt:lpstr>
      <vt:lpstr>設定參數</vt:lpstr>
      <vt:lpstr>水環境程式</vt:lpstr>
      <vt:lpstr>外部函式庫</vt:lpstr>
      <vt:lpstr>Waterbox_v1.ino：腳位設定</vt:lpstr>
      <vt:lpstr>1_OLED.ino</vt:lpstr>
      <vt:lpstr>2_Analysis：分析水質酸鹼、電解、溫度</vt:lpstr>
      <vt:lpstr>3_system.ino：</vt:lpstr>
      <vt:lpstr>８_Setup：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風至 徐</dc:creator>
  <cp:lastModifiedBy>風至 徐</cp:lastModifiedBy>
  <cp:revision>83</cp:revision>
  <dcterms:created xsi:type="dcterms:W3CDTF">2018-07-11T06:14:23Z</dcterms:created>
  <dcterms:modified xsi:type="dcterms:W3CDTF">2018-07-21T04:35:41Z</dcterms:modified>
</cp:coreProperties>
</file>